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74" r:id="rId5"/>
    <p:sldId id="271" r:id="rId6"/>
    <p:sldId id="266" r:id="rId7"/>
    <p:sldId id="269" r:id="rId8"/>
    <p:sldId id="268" r:id="rId9"/>
    <p:sldId id="270" r:id="rId10"/>
    <p:sldId id="263" r:id="rId11"/>
    <p:sldId id="272" r:id="rId12"/>
    <p:sldId id="273" r:id="rId13"/>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5088E4-A12A-4FFB-899D-06C8AF404389}" v="1" dt="2021-02-23T23:48:02.5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18"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LW" userId="dc01e484-2d1d-4db3-afaa-21a23932f1b6" providerId="ADAL" clId="{9E5088E4-A12A-4FFB-899D-06C8AF404389}"/>
    <pc:docChg chg="custSel modSld">
      <pc:chgData name="DLW" userId="dc01e484-2d1d-4db3-afaa-21a23932f1b6" providerId="ADAL" clId="{9E5088E4-A12A-4FFB-899D-06C8AF404389}" dt="2021-02-24T00:14:28.576" v="146"/>
      <pc:docMkLst>
        <pc:docMk/>
      </pc:docMkLst>
      <pc:sldChg chg="modSp mod">
        <pc:chgData name="DLW" userId="dc01e484-2d1d-4db3-afaa-21a23932f1b6" providerId="ADAL" clId="{9E5088E4-A12A-4FFB-899D-06C8AF404389}" dt="2021-02-23T23:55:37.724" v="109" actId="20577"/>
        <pc:sldMkLst>
          <pc:docMk/>
          <pc:sldMk cId="1156069267" sldId="263"/>
        </pc:sldMkLst>
        <pc:spChg chg="mod">
          <ac:chgData name="DLW" userId="dc01e484-2d1d-4db3-afaa-21a23932f1b6" providerId="ADAL" clId="{9E5088E4-A12A-4FFB-899D-06C8AF404389}" dt="2021-02-23T23:55:37.724" v="109" actId="20577"/>
          <ac:spMkLst>
            <pc:docMk/>
            <pc:sldMk cId="1156069267" sldId="263"/>
            <ac:spMk id="21" creationId="{E7D613C1-DA2C-410F-A650-19667D54EE96}"/>
          </ac:spMkLst>
        </pc:spChg>
      </pc:sldChg>
      <pc:sldChg chg="modSp mod">
        <pc:chgData name="DLW" userId="dc01e484-2d1d-4db3-afaa-21a23932f1b6" providerId="ADAL" clId="{9E5088E4-A12A-4FFB-899D-06C8AF404389}" dt="2021-02-23T23:54:57.968" v="101" actId="20577"/>
        <pc:sldMkLst>
          <pc:docMk/>
          <pc:sldMk cId="1984637210" sldId="266"/>
        </pc:sldMkLst>
        <pc:spChg chg="mod">
          <ac:chgData name="DLW" userId="dc01e484-2d1d-4db3-afaa-21a23932f1b6" providerId="ADAL" clId="{9E5088E4-A12A-4FFB-899D-06C8AF404389}" dt="2021-02-23T23:54:01.365" v="95" actId="20577"/>
          <ac:spMkLst>
            <pc:docMk/>
            <pc:sldMk cId="1984637210" sldId="266"/>
            <ac:spMk id="35" creationId="{4A6E45C1-735C-44B7-BBF7-76FAD53EE327}"/>
          </ac:spMkLst>
        </pc:spChg>
        <pc:spChg chg="mod">
          <ac:chgData name="DLW" userId="dc01e484-2d1d-4db3-afaa-21a23932f1b6" providerId="ADAL" clId="{9E5088E4-A12A-4FFB-899D-06C8AF404389}" dt="2021-02-23T23:48:49.588" v="59" actId="6549"/>
          <ac:spMkLst>
            <pc:docMk/>
            <pc:sldMk cId="1984637210" sldId="266"/>
            <ac:spMk id="36" creationId="{0DD0B463-312D-440E-B54B-16542756C089}"/>
          </ac:spMkLst>
        </pc:spChg>
        <pc:spChg chg="mod">
          <ac:chgData name="DLW" userId="dc01e484-2d1d-4db3-afaa-21a23932f1b6" providerId="ADAL" clId="{9E5088E4-A12A-4FFB-899D-06C8AF404389}" dt="2021-02-23T23:50:07.469" v="66" actId="6549"/>
          <ac:spMkLst>
            <pc:docMk/>
            <pc:sldMk cId="1984637210" sldId="266"/>
            <ac:spMk id="39" creationId="{9ECFF38C-C1C8-4961-AB4F-0E4D5F957FF2}"/>
          </ac:spMkLst>
        </pc:spChg>
        <pc:spChg chg="mod">
          <ac:chgData name="DLW" userId="dc01e484-2d1d-4db3-afaa-21a23932f1b6" providerId="ADAL" clId="{9E5088E4-A12A-4FFB-899D-06C8AF404389}" dt="2021-02-23T23:49:12.552" v="61" actId="20577"/>
          <ac:spMkLst>
            <pc:docMk/>
            <pc:sldMk cId="1984637210" sldId="266"/>
            <ac:spMk id="40" creationId="{42902CDB-EC5D-4EC2-BAF7-3345892F5B49}"/>
          </ac:spMkLst>
        </pc:spChg>
        <pc:spChg chg="mod">
          <ac:chgData name="DLW" userId="dc01e484-2d1d-4db3-afaa-21a23932f1b6" providerId="ADAL" clId="{9E5088E4-A12A-4FFB-899D-06C8AF404389}" dt="2021-02-23T23:50:58.468" v="68" actId="20577"/>
          <ac:spMkLst>
            <pc:docMk/>
            <pc:sldMk cId="1984637210" sldId="266"/>
            <ac:spMk id="41" creationId="{958087DF-F99E-4F01-9786-D0D157393E0E}"/>
          </ac:spMkLst>
        </pc:spChg>
        <pc:spChg chg="mod">
          <ac:chgData name="DLW" userId="dc01e484-2d1d-4db3-afaa-21a23932f1b6" providerId="ADAL" clId="{9E5088E4-A12A-4FFB-899D-06C8AF404389}" dt="2021-02-23T23:48:02.534" v="57" actId="20578"/>
          <ac:spMkLst>
            <pc:docMk/>
            <pc:sldMk cId="1984637210" sldId="266"/>
            <ac:spMk id="42" creationId="{1082D8C9-0D21-44CE-8C90-0850BEBED236}"/>
          </ac:spMkLst>
        </pc:spChg>
        <pc:spChg chg="mod">
          <ac:chgData name="DLW" userId="dc01e484-2d1d-4db3-afaa-21a23932f1b6" providerId="ADAL" clId="{9E5088E4-A12A-4FFB-899D-06C8AF404389}" dt="2021-02-23T23:52:21.381" v="94" actId="6549"/>
          <ac:spMkLst>
            <pc:docMk/>
            <pc:sldMk cId="1984637210" sldId="266"/>
            <ac:spMk id="43" creationId="{53349ECF-1C41-4CDB-922E-05925DBC1621}"/>
          </ac:spMkLst>
        </pc:spChg>
        <pc:spChg chg="mod">
          <ac:chgData name="DLW" userId="dc01e484-2d1d-4db3-afaa-21a23932f1b6" providerId="ADAL" clId="{9E5088E4-A12A-4FFB-899D-06C8AF404389}" dt="2021-02-23T23:48:02.534" v="57" actId="20578"/>
          <ac:spMkLst>
            <pc:docMk/>
            <pc:sldMk cId="1984637210" sldId="266"/>
            <ac:spMk id="44" creationId="{B3587F62-0D09-42F3-84D6-9F28EC4C0F32}"/>
          </ac:spMkLst>
        </pc:spChg>
        <pc:spChg chg="mod">
          <ac:chgData name="DLW" userId="dc01e484-2d1d-4db3-afaa-21a23932f1b6" providerId="ADAL" clId="{9E5088E4-A12A-4FFB-899D-06C8AF404389}" dt="2021-02-23T23:48:02.534" v="57" actId="20578"/>
          <ac:spMkLst>
            <pc:docMk/>
            <pc:sldMk cId="1984637210" sldId="266"/>
            <ac:spMk id="46" creationId="{55D721C5-94CC-4C30-83A3-F74F8F07E650}"/>
          </ac:spMkLst>
        </pc:spChg>
        <pc:spChg chg="mod">
          <ac:chgData name="DLW" userId="dc01e484-2d1d-4db3-afaa-21a23932f1b6" providerId="ADAL" clId="{9E5088E4-A12A-4FFB-899D-06C8AF404389}" dt="2021-02-23T23:54:57.968" v="101" actId="20577"/>
          <ac:spMkLst>
            <pc:docMk/>
            <pc:sldMk cId="1984637210" sldId="266"/>
            <ac:spMk id="65" creationId="{EBBC5779-2016-4635-88E9-AC23AC921F66}"/>
          </ac:spMkLst>
        </pc:spChg>
        <pc:grpChg chg="mod">
          <ac:chgData name="DLW" userId="dc01e484-2d1d-4db3-afaa-21a23932f1b6" providerId="ADAL" clId="{9E5088E4-A12A-4FFB-899D-06C8AF404389}" dt="2021-02-23T23:48:02.534" v="57" actId="20578"/>
          <ac:grpSpMkLst>
            <pc:docMk/>
            <pc:sldMk cId="1984637210" sldId="266"/>
            <ac:grpSpMk id="15" creationId="{C6D9023A-2F8D-461F-BC77-99AAEBEA01CE}"/>
          </ac:grpSpMkLst>
        </pc:grpChg>
      </pc:sldChg>
      <pc:sldChg chg="modSp mod">
        <pc:chgData name="DLW" userId="dc01e484-2d1d-4db3-afaa-21a23932f1b6" providerId="ADAL" clId="{9E5088E4-A12A-4FFB-899D-06C8AF404389}" dt="2021-02-23T23:55:10.069" v="105" actId="20577"/>
        <pc:sldMkLst>
          <pc:docMk/>
          <pc:sldMk cId="3699308153" sldId="268"/>
        </pc:sldMkLst>
        <pc:spChg chg="mod">
          <ac:chgData name="DLW" userId="dc01e484-2d1d-4db3-afaa-21a23932f1b6" providerId="ADAL" clId="{9E5088E4-A12A-4FFB-899D-06C8AF404389}" dt="2021-02-23T23:55:10.069" v="105" actId="20577"/>
          <ac:spMkLst>
            <pc:docMk/>
            <pc:sldMk cId="3699308153" sldId="268"/>
            <ac:spMk id="42" creationId="{D3C47B9C-7FCE-4EE8-BA97-1C45C0A3160C}"/>
          </ac:spMkLst>
        </pc:spChg>
      </pc:sldChg>
      <pc:sldChg chg="delSp modSp mod">
        <pc:chgData name="DLW" userId="dc01e484-2d1d-4db3-afaa-21a23932f1b6" providerId="ADAL" clId="{9E5088E4-A12A-4FFB-899D-06C8AF404389}" dt="2021-02-24T00:13:42.118" v="144" actId="1076"/>
        <pc:sldMkLst>
          <pc:docMk/>
          <pc:sldMk cId="3846550910" sldId="269"/>
        </pc:sldMkLst>
        <pc:spChg chg="mod topLvl">
          <ac:chgData name="DLW" userId="dc01e484-2d1d-4db3-afaa-21a23932f1b6" providerId="ADAL" clId="{9E5088E4-A12A-4FFB-899D-06C8AF404389}" dt="2021-02-24T00:13:42.118" v="144" actId="1076"/>
          <ac:spMkLst>
            <pc:docMk/>
            <pc:sldMk cId="3846550910" sldId="269"/>
            <ac:spMk id="101" creationId="{B210BC59-635F-4D94-9532-9EE18B0D00DD}"/>
          </ac:spMkLst>
        </pc:spChg>
        <pc:spChg chg="del topLvl">
          <ac:chgData name="DLW" userId="dc01e484-2d1d-4db3-afaa-21a23932f1b6" providerId="ADAL" clId="{9E5088E4-A12A-4FFB-899D-06C8AF404389}" dt="2021-02-24T00:13:37.118" v="143" actId="478"/>
          <ac:spMkLst>
            <pc:docMk/>
            <pc:sldMk cId="3846550910" sldId="269"/>
            <ac:spMk id="102" creationId="{67AE7574-D791-4069-A8BB-2E0212490318}"/>
          </ac:spMkLst>
        </pc:spChg>
        <pc:spChg chg="mod">
          <ac:chgData name="DLW" userId="dc01e484-2d1d-4db3-afaa-21a23932f1b6" providerId="ADAL" clId="{9E5088E4-A12A-4FFB-899D-06C8AF404389}" dt="2021-02-23T23:55:04.176" v="103" actId="20577"/>
          <ac:spMkLst>
            <pc:docMk/>
            <pc:sldMk cId="3846550910" sldId="269"/>
            <ac:spMk id="120" creationId="{3C1241B2-785F-4BD0-8418-2C134A6BF8FD}"/>
          </ac:spMkLst>
        </pc:spChg>
        <pc:grpChg chg="del">
          <ac:chgData name="DLW" userId="dc01e484-2d1d-4db3-afaa-21a23932f1b6" providerId="ADAL" clId="{9E5088E4-A12A-4FFB-899D-06C8AF404389}" dt="2021-02-24T00:13:37.118" v="143" actId="478"/>
          <ac:grpSpMkLst>
            <pc:docMk/>
            <pc:sldMk cId="3846550910" sldId="269"/>
            <ac:grpSpMk id="5" creationId="{91295D82-B4FF-420E-BF62-BFD7D729D33F}"/>
          </ac:grpSpMkLst>
        </pc:grpChg>
      </pc:sldChg>
      <pc:sldChg chg="modSp mod">
        <pc:chgData name="DLW" userId="dc01e484-2d1d-4db3-afaa-21a23932f1b6" providerId="ADAL" clId="{9E5088E4-A12A-4FFB-899D-06C8AF404389}" dt="2021-02-23T23:55:16.211" v="107" actId="20577"/>
        <pc:sldMkLst>
          <pc:docMk/>
          <pc:sldMk cId="4028894276" sldId="270"/>
        </pc:sldMkLst>
        <pc:spChg chg="mod">
          <ac:chgData name="DLW" userId="dc01e484-2d1d-4db3-afaa-21a23932f1b6" providerId="ADAL" clId="{9E5088E4-A12A-4FFB-899D-06C8AF404389}" dt="2021-02-23T23:55:16.211" v="107" actId="20577"/>
          <ac:spMkLst>
            <pc:docMk/>
            <pc:sldMk cId="4028894276" sldId="270"/>
            <ac:spMk id="7" creationId="{4B271D82-AB94-4AA0-8634-28441FAB80DF}"/>
          </ac:spMkLst>
        </pc:spChg>
      </pc:sldChg>
      <pc:sldChg chg="modSp mod">
        <pc:chgData name="DLW" userId="dc01e484-2d1d-4db3-afaa-21a23932f1b6" providerId="ADAL" clId="{9E5088E4-A12A-4FFB-899D-06C8AF404389}" dt="2021-02-23T23:54:51.736" v="99" actId="20577"/>
        <pc:sldMkLst>
          <pc:docMk/>
          <pc:sldMk cId="2304209974" sldId="271"/>
        </pc:sldMkLst>
        <pc:spChg chg="mod">
          <ac:chgData name="DLW" userId="dc01e484-2d1d-4db3-afaa-21a23932f1b6" providerId="ADAL" clId="{9E5088E4-A12A-4FFB-899D-06C8AF404389}" dt="2021-02-23T23:54:51.736" v="99" actId="20577"/>
          <ac:spMkLst>
            <pc:docMk/>
            <pc:sldMk cId="2304209974" sldId="271"/>
            <ac:spMk id="23" creationId="{6C9B14F6-F4BE-45A9-BA59-7F0C077A0ABA}"/>
          </ac:spMkLst>
        </pc:spChg>
      </pc:sldChg>
      <pc:sldChg chg="modSp mod">
        <pc:chgData name="DLW" userId="dc01e484-2d1d-4db3-afaa-21a23932f1b6" providerId="ADAL" clId="{9E5088E4-A12A-4FFB-899D-06C8AF404389}" dt="2021-02-24T00:14:28.576" v="146"/>
        <pc:sldMkLst>
          <pc:docMk/>
          <pc:sldMk cId="2840965387" sldId="272"/>
        </pc:sldMkLst>
        <pc:spChg chg="mod">
          <ac:chgData name="DLW" userId="dc01e484-2d1d-4db3-afaa-21a23932f1b6" providerId="ADAL" clId="{9E5088E4-A12A-4FFB-899D-06C8AF404389}" dt="2021-02-24T00:14:28.576" v="146"/>
          <ac:spMkLst>
            <pc:docMk/>
            <pc:sldMk cId="2840965387" sldId="272"/>
            <ac:spMk id="4" creationId="{4C3FC1D9-441B-48BB-AC68-84D9D66C1631}"/>
          </ac:spMkLst>
        </pc:spChg>
        <pc:spChg chg="mod">
          <ac:chgData name="DLW" userId="dc01e484-2d1d-4db3-afaa-21a23932f1b6" providerId="ADAL" clId="{9E5088E4-A12A-4FFB-899D-06C8AF404389}" dt="2021-02-23T23:55:43.721" v="111" actId="20577"/>
          <ac:spMkLst>
            <pc:docMk/>
            <pc:sldMk cId="2840965387" sldId="272"/>
            <ac:spMk id="5" creationId="{99908230-6F9B-409C-A23C-57F57F4EC42B}"/>
          </ac:spMkLst>
        </pc:spChg>
      </pc:sldChg>
      <pc:sldChg chg="modSp mod">
        <pc:chgData name="DLW" userId="dc01e484-2d1d-4db3-afaa-21a23932f1b6" providerId="ADAL" clId="{9E5088E4-A12A-4FFB-899D-06C8AF404389}" dt="2021-02-23T23:55:56.404" v="117" actId="20577"/>
        <pc:sldMkLst>
          <pc:docMk/>
          <pc:sldMk cId="4248029366" sldId="273"/>
        </pc:sldMkLst>
        <pc:spChg chg="mod">
          <ac:chgData name="DLW" userId="dc01e484-2d1d-4db3-afaa-21a23932f1b6" providerId="ADAL" clId="{9E5088E4-A12A-4FFB-899D-06C8AF404389}" dt="2021-02-23T23:55:56.404" v="117" actId="20577"/>
          <ac:spMkLst>
            <pc:docMk/>
            <pc:sldMk cId="4248029366" sldId="273"/>
            <ac:spMk id="15" creationId="{DE4D10BB-3525-47E9-BAB8-84F00AC83048}"/>
          </ac:spMkLst>
        </pc:spChg>
      </pc:sldChg>
      <pc:sldChg chg="modSp mod">
        <pc:chgData name="DLW" userId="dc01e484-2d1d-4db3-afaa-21a23932f1b6" providerId="ADAL" clId="{9E5088E4-A12A-4FFB-899D-06C8AF404389}" dt="2021-02-23T23:54:45.643" v="97" actId="20577"/>
        <pc:sldMkLst>
          <pc:docMk/>
          <pc:sldMk cId="1194729905" sldId="274"/>
        </pc:sldMkLst>
        <pc:spChg chg="mod">
          <ac:chgData name="DLW" userId="dc01e484-2d1d-4db3-afaa-21a23932f1b6" providerId="ADAL" clId="{9E5088E4-A12A-4FFB-899D-06C8AF404389}" dt="2021-02-23T23:54:45.643" v="97" actId="20577"/>
          <ac:spMkLst>
            <pc:docMk/>
            <pc:sldMk cId="1194729905" sldId="274"/>
            <ac:spMk id="7" creationId="{7874FC52-8012-46A5-B082-E410C9CD3D41}"/>
          </ac:spMkLst>
        </pc:spChg>
      </pc:sldChg>
    </pc:docChg>
  </pc:docChgLst>
  <pc:docChgLst>
    <pc:chgData name="DLW" userId="dc01e484-2d1d-4db3-afaa-21a23932f1b6" providerId="ADAL" clId="{C1C874C0-0F44-4E45-BE85-6592863DCE7C}"/>
    <pc:docChg chg="modSld">
      <pc:chgData name="DLW" userId="dc01e484-2d1d-4db3-afaa-21a23932f1b6" providerId="ADAL" clId="{C1C874C0-0F44-4E45-BE85-6592863DCE7C}" dt="2021-02-24T04:12:25.260" v="189" actId="20577"/>
      <pc:docMkLst>
        <pc:docMk/>
      </pc:docMkLst>
      <pc:sldChg chg="modSp mod">
        <pc:chgData name="DLW" userId="dc01e484-2d1d-4db3-afaa-21a23932f1b6" providerId="ADAL" clId="{C1C874C0-0F44-4E45-BE85-6592863DCE7C}" dt="2021-02-24T04:12:25.260" v="189" actId="20577"/>
        <pc:sldMkLst>
          <pc:docMk/>
          <pc:sldMk cId="1984637210" sldId="266"/>
        </pc:sldMkLst>
        <pc:spChg chg="mod">
          <ac:chgData name="DLW" userId="dc01e484-2d1d-4db3-afaa-21a23932f1b6" providerId="ADAL" clId="{C1C874C0-0F44-4E45-BE85-6592863DCE7C}" dt="2021-02-24T03:55:03.291" v="113" actId="20577"/>
          <ac:spMkLst>
            <pc:docMk/>
            <pc:sldMk cId="1984637210" sldId="266"/>
            <ac:spMk id="30" creationId="{0D359D69-E907-4861-861C-7B73B0BAC720}"/>
          </ac:spMkLst>
        </pc:spChg>
        <pc:spChg chg="mod">
          <ac:chgData name="DLW" userId="dc01e484-2d1d-4db3-afaa-21a23932f1b6" providerId="ADAL" clId="{C1C874C0-0F44-4E45-BE85-6592863DCE7C}" dt="2021-02-24T04:10:03.590" v="182" actId="20577"/>
          <ac:spMkLst>
            <pc:docMk/>
            <pc:sldMk cId="1984637210" sldId="266"/>
            <ac:spMk id="43" creationId="{53349ECF-1C41-4CDB-922E-05925DBC1621}"/>
          </ac:spMkLst>
        </pc:spChg>
        <pc:spChg chg="mod">
          <ac:chgData name="DLW" userId="dc01e484-2d1d-4db3-afaa-21a23932f1b6" providerId="ADAL" clId="{C1C874C0-0F44-4E45-BE85-6592863DCE7C}" dt="2021-02-24T04:10:20.436" v="183" actId="1076"/>
          <ac:spMkLst>
            <pc:docMk/>
            <pc:sldMk cId="1984637210" sldId="266"/>
            <ac:spMk id="44" creationId="{B3587F62-0D09-42F3-84D6-9F28EC4C0F32}"/>
          </ac:spMkLst>
        </pc:spChg>
        <pc:spChg chg="mod">
          <ac:chgData name="DLW" userId="dc01e484-2d1d-4db3-afaa-21a23932f1b6" providerId="ADAL" clId="{C1C874C0-0F44-4E45-BE85-6592863DCE7C}" dt="2021-02-24T04:12:25.260" v="189" actId="20577"/>
          <ac:spMkLst>
            <pc:docMk/>
            <pc:sldMk cId="1984637210" sldId="266"/>
            <ac:spMk id="53" creationId="{785B41C0-7645-4BA0-98B2-D32C91E16150}"/>
          </ac:spMkLst>
        </pc:spChg>
        <pc:spChg chg="mod">
          <ac:chgData name="DLW" userId="dc01e484-2d1d-4db3-afaa-21a23932f1b6" providerId="ADAL" clId="{C1C874C0-0F44-4E45-BE85-6592863DCE7C}" dt="2021-02-24T03:52:32.927" v="50" actId="6549"/>
          <ac:spMkLst>
            <pc:docMk/>
            <pc:sldMk cId="1984637210" sldId="266"/>
            <ac:spMk id="57" creationId="{4A3770D2-59C0-4E2A-B5C1-02BDAE224B82}"/>
          </ac:spMkLst>
        </pc:spChg>
        <pc:spChg chg="mod">
          <ac:chgData name="DLW" userId="dc01e484-2d1d-4db3-afaa-21a23932f1b6" providerId="ADAL" clId="{C1C874C0-0F44-4E45-BE85-6592863DCE7C}" dt="2021-02-24T03:54:00.530" v="89" actId="1076"/>
          <ac:spMkLst>
            <pc:docMk/>
            <pc:sldMk cId="1984637210" sldId="266"/>
            <ac:spMk id="82" creationId="{BA8AEAC1-F4F4-47B4-9711-ED55CEAB9EC2}"/>
          </ac:spMkLst>
        </pc:spChg>
        <pc:picChg chg="mod">
          <ac:chgData name="DLW" userId="dc01e484-2d1d-4db3-afaa-21a23932f1b6" providerId="ADAL" clId="{C1C874C0-0F44-4E45-BE85-6592863DCE7C}" dt="2021-02-24T03:53:54.796" v="88" actId="1076"/>
          <ac:picMkLst>
            <pc:docMk/>
            <pc:sldMk cId="1984637210" sldId="266"/>
            <ac:picMk id="75" creationId="{428F4BB6-C141-4E18-911E-7ABDCCC997E2}"/>
          </ac:picMkLst>
        </pc:picChg>
      </pc:sldChg>
      <pc:sldChg chg="modSp mod">
        <pc:chgData name="DLW" userId="dc01e484-2d1d-4db3-afaa-21a23932f1b6" providerId="ADAL" clId="{C1C874C0-0F44-4E45-BE85-6592863DCE7C}" dt="2021-02-24T03:58:09.991" v="117" actId="20577"/>
        <pc:sldMkLst>
          <pc:docMk/>
          <pc:sldMk cId="3699308153" sldId="268"/>
        </pc:sldMkLst>
        <pc:spChg chg="mod">
          <ac:chgData name="DLW" userId="dc01e484-2d1d-4db3-afaa-21a23932f1b6" providerId="ADAL" clId="{C1C874C0-0F44-4E45-BE85-6592863DCE7C}" dt="2021-02-24T03:58:09.991" v="117" actId="20577"/>
          <ac:spMkLst>
            <pc:docMk/>
            <pc:sldMk cId="3699308153" sldId="268"/>
            <ac:spMk id="35" creationId="{7F79A629-CA36-4395-A45B-470B609253F3}"/>
          </ac:spMkLst>
        </pc:spChg>
      </pc:sldChg>
      <pc:sldChg chg="modSp mod">
        <pc:chgData name="DLW" userId="dc01e484-2d1d-4db3-afaa-21a23932f1b6" providerId="ADAL" clId="{C1C874C0-0F44-4E45-BE85-6592863DCE7C}" dt="2021-02-24T03:59:35.433" v="120" actId="1076"/>
        <pc:sldMkLst>
          <pc:docMk/>
          <pc:sldMk cId="1194729905" sldId="274"/>
        </pc:sldMkLst>
        <pc:spChg chg="mod">
          <ac:chgData name="DLW" userId="dc01e484-2d1d-4db3-afaa-21a23932f1b6" providerId="ADAL" clId="{C1C874C0-0F44-4E45-BE85-6592863DCE7C}" dt="2021-02-24T03:59:35.433" v="120" actId="1076"/>
          <ac:spMkLst>
            <pc:docMk/>
            <pc:sldMk cId="1194729905" sldId="274"/>
            <ac:spMk id="9" creationId="{FBFBABDB-86B3-4C41-9B10-A3B88C58C8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C59D497B-5EBB-4BDC-B103-5BF39DFEE04B}" type="datetimeFigureOut">
              <a:rPr lang="en-AU" smtClean="0"/>
              <a:t>24/02/2021</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6E9B5B2A-B54A-4467-9426-8835D50EF400}" type="slidenum">
              <a:rPr lang="en-AU" smtClean="0"/>
              <a:t>‹#›</a:t>
            </a:fld>
            <a:endParaRPr lang="en-AU"/>
          </a:p>
        </p:txBody>
      </p:sp>
    </p:spTree>
    <p:extLst>
      <p:ext uri="{BB962C8B-B14F-4D97-AF65-F5344CB8AC3E}">
        <p14:creationId xmlns:p14="http://schemas.microsoft.com/office/powerpoint/2010/main" val="4073834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6E9B5B2A-B54A-4467-9426-8835D50EF400}" type="slidenum">
              <a:rPr lang="en-AU" smtClean="0"/>
              <a:t>1</a:t>
            </a:fld>
            <a:endParaRPr lang="en-AU"/>
          </a:p>
        </p:txBody>
      </p:sp>
    </p:spTree>
    <p:extLst>
      <p:ext uri="{BB962C8B-B14F-4D97-AF65-F5344CB8AC3E}">
        <p14:creationId xmlns:p14="http://schemas.microsoft.com/office/powerpoint/2010/main" val="435087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6E9B5B2A-B54A-4467-9426-8835D50EF400}" type="slidenum">
              <a:rPr lang="en-AU" smtClean="0"/>
              <a:t>2</a:t>
            </a:fld>
            <a:endParaRPr lang="en-AU"/>
          </a:p>
        </p:txBody>
      </p:sp>
    </p:spTree>
    <p:extLst>
      <p:ext uri="{BB962C8B-B14F-4D97-AF65-F5344CB8AC3E}">
        <p14:creationId xmlns:p14="http://schemas.microsoft.com/office/powerpoint/2010/main" val="78175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6E9B5B2A-B54A-4467-9426-8835D50EF400}" type="slidenum">
              <a:rPr lang="en-AU" smtClean="0"/>
              <a:t>3</a:t>
            </a:fld>
            <a:endParaRPr lang="en-AU"/>
          </a:p>
        </p:txBody>
      </p:sp>
    </p:spTree>
    <p:extLst>
      <p:ext uri="{BB962C8B-B14F-4D97-AF65-F5344CB8AC3E}">
        <p14:creationId xmlns:p14="http://schemas.microsoft.com/office/powerpoint/2010/main" val="3067195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6E9B5B2A-B54A-4467-9426-8835D50EF400}" type="slidenum">
              <a:rPr lang="en-AU" smtClean="0"/>
              <a:t>4</a:t>
            </a:fld>
            <a:endParaRPr lang="en-AU"/>
          </a:p>
        </p:txBody>
      </p:sp>
    </p:spTree>
    <p:extLst>
      <p:ext uri="{BB962C8B-B14F-4D97-AF65-F5344CB8AC3E}">
        <p14:creationId xmlns:p14="http://schemas.microsoft.com/office/powerpoint/2010/main" val="3274646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6E9B5B2A-B54A-4467-9426-8835D50EF400}" type="slidenum">
              <a:rPr lang="en-AU" smtClean="0"/>
              <a:t>5</a:t>
            </a:fld>
            <a:endParaRPr lang="en-AU"/>
          </a:p>
        </p:txBody>
      </p:sp>
    </p:spTree>
    <p:extLst>
      <p:ext uri="{BB962C8B-B14F-4D97-AF65-F5344CB8AC3E}">
        <p14:creationId xmlns:p14="http://schemas.microsoft.com/office/powerpoint/2010/main" val="3418902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B6BC5-56B9-404D-A0E2-FED80C1617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FFD9BEE2-3E33-48EB-84D0-9FEFDED5D7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029930A8-2E3D-49FB-8C74-576931BDF3FB}"/>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071FB400-1C90-4697-BC1B-F8B3192A52AE}"/>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E93CF6D-6682-499F-9E9A-FDB6E960AADA}"/>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1631082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AE342-50E2-4B31-AF38-F0D418897404}"/>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85874B1C-259C-41ED-A1E1-E752E7A26E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2C2C9A8-9E3F-402B-BDAA-57A060D56671}"/>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C5DA56FF-6C16-4E2B-AEAE-5A0079C6803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A72CCCE-E3BC-4F2B-BFCC-8AF4F35268CA}"/>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790176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E96FA1-40CD-47B9-93FB-6F640941972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D4969156-9290-4A5A-A402-8CB5403EC8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28208AE-77E1-41C1-B484-F1780B7AAA34}"/>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4C1D42BC-5795-4BC5-BFC0-8988C535A88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60BC582-29BF-4FF3-BD76-1B5CDAC54C4A}"/>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3302816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DBFBA-37AD-45E7-832E-CC1E2B45D9E0}"/>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35C8A6A9-959F-44E4-A4DE-853D55E9AB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70DFF96-6FAA-4100-A0D5-ADDF813FBFA1}"/>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8C9647DA-FA9D-4FCC-894E-84EF9C7B8D4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1DEB173-430C-4F8C-864C-55864085A710}"/>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3398714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7AF01-9397-42BB-B8CD-CA498C7E36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4B9206DA-97C1-468C-9021-008C9E5BDD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4C027B-DDC5-4C16-9086-6BD61296D758}"/>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1BD3D11A-7E2E-46E9-83AB-867B69DF53E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352D96E-7FA3-4E7F-B2C4-BC6A59376099}"/>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1484827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3D9701-1297-493D-92A3-3FED7BCEC47F}"/>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73D7C6FF-F10F-465E-8664-88A1EBD53F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9E7B8610-DBD5-4770-AF77-62228E08CA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24E36B14-24D2-4D1C-92A8-7D0AB1881503}"/>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6" name="Footer Placeholder 5">
            <a:extLst>
              <a:ext uri="{FF2B5EF4-FFF2-40B4-BE49-F238E27FC236}">
                <a16:creationId xmlns:a16="http://schemas.microsoft.com/office/drawing/2014/main" id="{E690A09B-74F7-4C3D-AB41-AB6F2ED569D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9130D96-A997-45A9-A965-4F9C0B255973}"/>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2529087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C37DE-3697-472D-959E-298C9B6E30D6}"/>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266C4077-E4C3-457A-856F-A3120E2C7C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3EB94F-1CE5-4400-B0C6-3CEA077CB33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BF1981A-D1EF-4F47-A491-88AFBBA763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E90A57-6E20-465E-906D-7E298AD161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96092482-73C3-452D-BF34-BAC8F22F2354}"/>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8" name="Footer Placeholder 7">
            <a:extLst>
              <a:ext uri="{FF2B5EF4-FFF2-40B4-BE49-F238E27FC236}">
                <a16:creationId xmlns:a16="http://schemas.microsoft.com/office/drawing/2014/main" id="{ABD34D58-E95A-47C9-B586-E28882A6D90D}"/>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2574F17E-FFF7-4442-872D-49CDBED2BD45}"/>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2948395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16115-DA66-4D80-A2F1-1E0D3A981BA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CF0372F6-CF9C-4348-8225-59666BA29518}"/>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4" name="Footer Placeholder 3">
            <a:extLst>
              <a:ext uri="{FF2B5EF4-FFF2-40B4-BE49-F238E27FC236}">
                <a16:creationId xmlns:a16="http://schemas.microsoft.com/office/drawing/2014/main" id="{23B99434-1244-4745-BFFD-C90DEAFA94D5}"/>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F4245499-BE4B-49A3-A800-709FFF596CB7}"/>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121057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7DAD95-95F0-453B-81A0-B54011B1775A}"/>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3" name="Footer Placeholder 2">
            <a:extLst>
              <a:ext uri="{FF2B5EF4-FFF2-40B4-BE49-F238E27FC236}">
                <a16:creationId xmlns:a16="http://schemas.microsoft.com/office/drawing/2014/main" id="{16927C5C-58FD-4C1F-99D4-DE86899D4AE2}"/>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B8A2B57F-1A86-40B0-BF54-872010104DA2}"/>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350956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DF0CA-D7C0-4F9D-A8B0-6715895442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AB18D997-8698-4B01-A144-74FA8E58FD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9CE271AC-D7DC-40CA-BA2B-1F6BBEC64F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45D80D-4E4E-4CC7-A75E-D1A624E5D875}"/>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6" name="Footer Placeholder 5">
            <a:extLst>
              <a:ext uri="{FF2B5EF4-FFF2-40B4-BE49-F238E27FC236}">
                <a16:creationId xmlns:a16="http://schemas.microsoft.com/office/drawing/2014/main" id="{59E84A1E-44A9-4FE6-AE43-00AB5D8A274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1C289BB-A16C-471F-A436-478303598790}"/>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2759414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2121F-5495-421E-A1B2-B06FBE2AC2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F4B29DDE-1F27-454D-B045-6D07C12B9F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008A8054-A677-40DE-AD6A-FC5BC4046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31A816-4842-4F50-BAEC-193BD9042D3D}"/>
              </a:ext>
            </a:extLst>
          </p:cNvPr>
          <p:cNvSpPr>
            <a:spLocks noGrp="1"/>
          </p:cNvSpPr>
          <p:nvPr>
            <p:ph type="dt" sz="half" idx="10"/>
          </p:nvPr>
        </p:nvSpPr>
        <p:spPr/>
        <p:txBody>
          <a:bodyPr/>
          <a:lstStyle/>
          <a:p>
            <a:fld id="{888A5265-0A02-48E0-8602-804E6D86AED9}" type="datetimeFigureOut">
              <a:rPr lang="en-AU" smtClean="0"/>
              <a:t>24/02/2021</a:t>
            </a:fld>
            <a:endParaRPr lang="en-AU"/>
          </a:p>
        </p:txBody>
      </p:sp>
      <p:sp>
        <p:nvSpPr>
          <p:cNvPr id="6" name="Footer Placeholder 5">
            <a:extLst>
              <a:ext uri="{FF2B5EF4-FFF2-40B4-BE49-F238E27FC236}">
                <a16:creationId xmlns:a16="http://schemas.microsoft.com/office/drawing/2014/main" id="{82D32E92-34A1-4F41-94D1-9F31258E75A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30A09D9-A1E9-476B-AE73-60421630B9FB}"/>
              </a:ext>
            </a:extLst>
          </p:cNvPr>
          <p:cNvSpPr>
            <a:spLocks noGrp="1"/>
          </p:cNvSpPr>
          <p:nvPr>
            <p:ph type="sldNum" sz="quarter" idx="12"/>
          </p:nvPr>
        </p:nvSpPr>
        <p:spPr/>
        <p:txBody>
          <a:bodyPr/>
          <a:lstStyle/>
          <a:p>
            <a:fld id="{4A514034-206D-4CD5-A5EF-A708E815D796}" type="slidenum">
              <a:rPr lang="en-AU" smtClean="0"/>
              <a:t>‹#›</a:t>
            </a:fld>
            <a:endParaRPr lang="en-AU"/>
          </a:p>
        </p:txBody>
      </p:sp>
    </p:spTree>
    <p:extLst>
      <p:ext uri="{BB962C8B-B14F-4D97-AF65-F5344CB8AC3E}">
        <p14:creationId xmlns:p14="http://schemas.microsoft.com/office/powerpoint/2010/main" val="2250781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064DD4-05F1-4E7B-9B42-AA571557EA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3653BEBB-E85C-45DB-9C72-C78497D4C6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D940163-3334-4BE1-B9CE-D9DCCE87F4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A5265-0A02-48E0-8602-804E6D86AED9}" type="datetimeFigureOut">
              <a:rPr lang="en-AU" smtClean="0"/>
              <a:t>24/02/2021</a:t>
            </a:fld>
            <a:endParaRPr lang="en-AU"/>
          </a:p>
        </p:txBody>
      </p:sp>
      <p:sp>
        <p:nvSpPr>
          <p:cNvPr id="5" name="Footer Placeholder 4">
            <a:extLst>
              <a:ext uri="{FF2B5EF4-FFF2-40B4-BE49-F238E27FC236}">
                <a16:creationId xmlns:a16="http://schemas.microsoft.com/office/drawing/2014/main" id="{0FD4849F-A7B1-4277-9997-24F104EE59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BBB47890-7466-4C2A-AF9D-750FBAC2F2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514034-206D-4CD5-A5EF-A708E815D796}" type="slidenum">
              <a:rPr lang="en-AU" smtClean="0"/>
              <a:t>‹#›</a:t>
            </a:fld>
            <a:endParaRPr lang="en-AU"/>
          </a:p>
        </p:txBody>
      </p:sp>
    </p:spTree>
    <p:extLst>
      <p:ext uri="{BB962C8B-B14F-4D97-AF65-F5344CB8AC3E}">
        <p14:creationId xmlns:p14="http://schemas.microsoft.com/office/powerpoint/2010/main" val="2522535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1.png"/><Relationship Id="rId12"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13.png"/><Relationship Id="rId15" Type="http://schemas.openxmlformats.org/officeDocument/2006/relationships/image" Target="../media/image21.png"/><Relationship Id="rId10" Type="http://schemas.openxmlformats.org/officeDocument/2006/relationships/image" Target="../media/image17.png"/><Relationship Id="rId4" Type="http://schemas.openxmlformats.org/officeDocument/2006/relationships/image" Target="../media/image10.png"/><Relationship Id="rId9" Type="http://schemas.openxmlformats.org/officeDocument/2006/relationships/image" Target="../media/image16.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5.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064650-F5AF-4C97-8A59-C49B0BAC961C}"/>
              </a:ext>
            </a:extLst>
          </p:cNvPr>
          <p:cNvPicPr>
            <a:picLocks noChangeAspect="1"/>
          </p:cNvPicPr>
          <p:nvPr/>
        </p:nvPicPr>
        <p:blipFill>
          <a:blip r:embed="rId3"/>
          <a:stretch>
            <a:fillRect/>
          </a:stretch>
        </p:blipFill>
        <p:spPr>
          <a:xfrm>
            <a:off x="2812328" y="463344"/>
            <a:ext cx="6567342" cy="1964390"/>
          </a:xfrm>
          <a:prstGeom prst="rect">
            <a:avLst/>
          </a:prstGeom>
        </p:spPr>
      </p:pic>
      <p:sp>
        <p:nvSpPr>
          <p:cNvPr id="7" name="TextBox 6">
            <a:extLst>
              <a:ext uri="{FF2B5EF4-FFF2-40B4-BE49-F238E27FC236}">
                <a16:creationId xmlns:a16="http://schemas.microsoft.com/office/drawing/2014/main" id="{7874FC52-8012-46A5-B082-E410C9CD3D41}"/>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8" name="Picture 7">
            <a:extLst>
              <a:ext uri="{FF2B5EF4-FFF2-40B4-BE49-F238E27FC236}">
                <a16:creationId xmlns:a16="http://schemas.microsoft.com/office/drawing/2014/main" id="{3671AEB8-3B98-4081-9A37-735CEAE6670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pic>
        <p:nvPicPr>
          <p:cNvPr id="6" name="Picture 5">
            <a:extLst>
              <a:ext uri="{FF2B5EF4-FFF2-40B4-BE49-F238E27FC236}">
                <a16:creationId xmlns:a16="http://schemas.microsoft.com/office/drawing/2014/main" id="{5517E52D-433F-4693-A54D-B3B05F848CE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378199" y="5594795"/>
            <a:ext cx="5435600" cy="807085"/>
          </a:xfrm>
          <a:prstGeom prst="rect">
            <a:avLst/>
          </a:prstGeom>
          <a:noFill/>
          <a:ln>
            <a:noFill/>
          </a:ln>
        </p:spPr>
      </p:pic>
      <p:sp>
        <p:nvSpPr>
          <p:cNvPr id="9" name="TextBox 8">
            <a:extLst>
              <a:ext uri="{FF2B5EF4-FFF2-40B4-BE49-F238E27FC236}">
                <a16:creationId xmlns:a16="http://schemas.microsoft.com/office/drawing/2014/main" id="{FBFBABDB-86B3-4C41-9B10-A3B88C58C854}"/>
              </a:ext>
            </a:extLst>
          </p:cNvPr>
          <p:cNvSpPr txBox="1"/>
          <p:nvPr/>
        </p:nvSpPr>
        <p:spPr>
          <a:xfrm>
            <a:off x="1109419" y="2819492"/>
            <a:ext cx="9973160" cy="1824410"/>
          </a:xfrm>
          <a:prstGeom prst="rect">
            <a:avLst/>
          </a:prstGeom>
          <a:noFill/>
        </p:spPr>
        <p:txBody>
          <a:bodyPr wrap="square">
            <a:spAutoFit/>
          </a:bodyPr>
          <a:lstStyle/>
          <a:p>
            <a:pPr algn="just">
              <a:lnSpc>
                <a:spcPct val="107000"/>
              </a:lnSpc>
              <a:spcAft>
                <a:spcPts val="800"/>
              </a:spcAft>
            </a:pPr>
            <a:r>
              <a:rPr lang="en-AU" sz="20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Waves of Wellbeings </a:t>
            </a:r>
            <a:r>
              <a:rPr lang="en-AU" sz="2000" dirty="0">
                <a:effectLst/>
                <a:latin typeface="Century Gothic" panose="020B0502020202020204" pitchFamily="34" charset="0"/>
                <a:ea typeface="Calibri" panose="020F0502020204030204" pitchFamily="34" charset="0"/>
                <a:cs typeface="Arial" panose="020B0604020202020204" pitchFamily="34" charset="0"/>
              </a:rPr>
              <a:t>is about discovering </a:t>
            </a:r>
            <a:r>
              <a:rPr lang="en-AU" sz="2000" dirty="0">
                <a:latin typeface="Century Gothic" panose="020B0502020202020204" pitchFamily="34" charset="0"/>
                <a:ea typeface="Calibri" panose="020F0502020204030204" pitchFamily="34" charset="0"/>
                <a:cs typeface="Arial" panose="020B0604020202020204" pitchFamily="34" charset="0"/>
              </a:rPr>
              <a:t>what </a:t>
            </a:r>
            <a:r>
              <a:rPr lang="en-AU" sz="2000" dirty="0">
                <a:effectLst/>
                <a:latin typeface="Century Gothic" panose="020B0502020202020204" pitchFamily="34" charset="0"/>
                <a:ea typeface="Calibri" panose="020F0502020204030204" pitchFamily="34" charset="0"/>
                <a:cs typeface="Arial" panose="020B0604020202020204" pitchFamily="34" charset="0"/>
              </a:rPr>
              <a:t>and </a:t>
            </a:r>
            <a:r>
              <a:rPr lang="en-AU" sz="2000" dirty="0">
                <a:latin typeface="Century Gothic" panose="020B0502020202020204" pitchFamily="34" charset="0"/>
                <a:ea typeface="Calibri" panose="020F0502020204030204" pitchFamily="34" charset="0"/>
                <a:cs typeface="Arial" panose="020B0604020202020204" pitchFamily="34" charset="0"/>
              </a:rPr>
              <a:t>why </a:t>
            </a:r>
            <a:r>
              <a:rPr lang="en-AU" sz="2000" dirty="0">
                <a:effectLst/>
                <a:latin typeface="Century Gothic" panose="020B0502020202020204" pitchFamily="34" charset="0"/>
                <a:ea typeface="Calibri" panose="020F0502020204030204" pitchFamily="34" charset="0"/>
                <a:cs typeface="Arial" panose="020B0604020202020204" pitchFamily="34" charset="0"/>
              </a:rPr>
              <a:t>personal, societal and ecological wellbeing issues matter to you, what you care about and care for, while tapping into your </a:t>
            </a:r>
            <a:r>
              <a:rPr lang="en-AU" sz="2000" dirty="0">
                <a:latin typeface="Century Gothic" panose="020B0502020202020204" pitchFamily="34" charset="0"/>
                <a:ea typeface="Calibri" panose="020F0502020204030204" pitchFamily="34" charset="0"/>
                <a:cs typeface="Arial" panose="020B0604020202020204" pitchFamily="34" charset="0"/>
              </a:rPr>
              <a:t>strengths and </a:t>
            </a:r>
            <a:r>
              <a:rPr lang="en-AU" sz="2000" dirty="0">
                <a:effectLst/>
                <a:latin typeface="Century Gothic" panose="020B0502020202020204" pitchFamily="34" charset="0"/>
                <a:ea typeface="Calibri" panose="020F0502020204030204" pitchFamily="34" charset="0"/>
                <a:cs typeface="Arial" panose="020B0604020202020204" pitchFamily="34" charset="0"/>
              </a:rPr>
              <a:t>motivations to inspire and guide you to the how, the how to care for:  </a:t>
            </a:r>
          </a:p>
          <a:p>
            <a:pPr algn="just">
              <a:lnSpc>
                <a:spcPct val="107000"/>
              </a:lnSpc>
              <a:spcAft>
                <a:spcPts val="800"/>
              </a:spcAft>
            </a:pPr>
            <a:r>
              <a:rPr lang="en-AU" sz="20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Co-creating actionable wellbeing prototypes to benefit self, others and nature.</a:t>
            </a:r>
            <a:endParaRPr lang="en-AU" sz="2000" dirty="0"/>
          </a:p>
        </p:txBody>
      </p:sp>
    </p:spTree>
    <p:extLst>
      <p:ext uri="{BB962C8B-B14F-4D97-AF65-F5344CB8AC3E}">
        <p14:creationId xmlns:p14="http://schemas.microsoft.com/office/powerpoint/2010/main" val="1194729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A820D36-3C08-4B67-839F-047133DDB5DD}"/>
              </a:ext>
            </a:extLst>
          </p:cNvPr>
          <p:cNvPicPr>
            <a:picLocks noChangeAspect="1"/>
          </p:cNvPicPr>
          <p:nvPr/>
        </p:nvPicPr>
        <p:blipFill>
          <a:blip r:embed="rId3"/>
          <a:stretch>
            <a:fillRect/>
          </a:stretch>
        </p:blipFill>
        <p:spPr>
          <a:xfrm>
            <a:off x="3597221" y="1406518"/>
            <a:ext cx="4991094" cy="4821744"/>
          </a:xfrm>
          <a:prstGeom prst="rect">
            <a:avLst/>
          </a:prstGeom>
        </p:spPr>
      </p:pic>
      <p:pic>
        <p:nvPicPr>
          <p:cNvPr id="1026" name="Picture 2" descr="Image result for free 60's style group people illustrations cartoon">
            <a:extLst>
              <a:ext uri="{FF2B5EF4-FFF2-40B4-BE49-F238E27FC236}">
                <a16:creationId xmlns:a16="http://schemas.microsoft.com/office/drawing/2014/main" id="{7074E276-6E17-4B6D-8970-3D20511185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400" y="1094022"/>
            <a:ext cx="2768286" cy="1844053"/>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505383FB-9580-4718-927A-6B8ABD5B64C4}"/>
              </a:ext>
            </a:extLst>
          </p:cNvPr>
          <p:cNvSpPr txBox="1"/>
          <p:nvPr/>
        </p:nvSpPr>
        <p:spPr>
          <a:xfrm>
            <a:off x="4356149" y="6283498"/>
            <a:ext cx="3281678" cy="400110"/>
          </a:xfrm>
          <a:prstGeom prst="rect">
            <a:avLst/>
          </a:prstGeom>
          <a:noFill/>
        </p:spPr>
        <p:txBody>
          <a:bodyPr wrap="square">
            <a:spAutoFit/>
          </a:bodyPr>
          <a:lstStyle/>
          <a:p>
            <a:pPr algn="ctr"/>
            <a:r>
              <a:rPr lang="en-AU" sz="2000" b="1">
                <a:solidFill>
                  <a:srgbClr val="92D050"/>
                </a:solidFill>
                <a:effectLst/>
                <a:latin typeface="Century Gothic" panose="020B0502020202020204" pitchFamily="34" charset="0"/>
                <a:ea typeface="Calibri" panose="020F0502020204030204" pitchFamily="34" charset="0"/>
                <a:cs typeface="Cordia New" panose="020B0304020202020204" pitchFamily="34" charset="-34"/>
              </a:rPr>
              <a:t>A Flourishing Ecosystem</a:t>
            </a:r>
            <a:endParaRPr lang="en-AU" sz="2000" b="1">
              <a:solidFill>
                <a:srgbClr val="92D050"/>
              </a:solidFill>
              <a:effectLst/>
              <a:latin typeface="Calibri" panose="020F0502020204030204" pitchFamily="34" charset="0"/>
              <a:ea typeface="Calibri" panose="020F0502020204030204" pitchFamily="34" charset="0"/>
              <a:cs typeface="Cordia New" panose="020B0304020202020204" pitchFamily="34" charset="-34"/>
            </a:endParaRPr>
          </a:p>
        </p:txBody>
      </p:sp>
      <p:pic>
        <p:nvPicPr>
          <p:cNvPr id="9" name="Picture 8">
            <a:extLst>
              <a:ext uri="{FF2B5EF4-FFF2-40B4-BE49-F238E27FC236}">
                <a16:creationId xmlns:a16="http://schemas.microsoft.com/office/drawing/2014/main" id="{71F60937-C79B-4D6C-B2E8-5BB3A8059621}"/>
              </a:ext>
            </a:extLst>
          </p:cNvPr>
          <p:cNvPicPr>
            <a:picLocks noChangeAspect="1"/>
          </p:cNvPicPr>
          <p:nvPr/>
        </p:nvPicPr>
        <p:blipFill>
          <a:blip r:embed="rId5"/>
          <a:stretch>
            <a:fillRect/>
          </a:stretch>
        </p:blipFill>
        <p:spPr>
          <a:xfrm>
            <a:off x="371394" y="4107686"/>
            <a:ext cx="2929572" cy="2247272"/>
          </a:xfrm>
          <a:prstGeom prst="rect">
            <a:avLst/>
          </a:prstGeom>
        </p:spPr>
      </p:pic>
      <p:pic>
        <p:nvPicPr>
          <p:cNvPr id="31" name="Picture 30">
            <a:extLst>
              <a:ext uri="{FF2B5EF4-FFF2-40B4-BE49-F238E27FC236}">
                <a16:creationId xmlns:a16="http://schemas.microsoft.com/office/drawing/2014/main" id="{B4843DB4-8C52-41E9-9EA4-B4F9C1EB9860}"/>
              </a:ext>
            </a:extLst>
          </p:cNvPr>
          <p:cNvPicPr>
            <a:picLocks noChangeAspect="1"/>
          </p:cNvPicPr>
          <p:nvPr/>
        </p:nvPicPr>
        <p:blipFill>
          <a:blip r:embed="rId6"/>
          <a:stretch>
            <a:fillRect/>
          </a:stretch>
        </p:blipFill>
        <p:spPr>
          <a:xfrm>
            <a:off x="8921664" y="3891223"/>
            <a:ext cx="2421571" cy="2429068"/>
          </a:xfrm>
          <a:prstGeom prst="rect">
            <a:avLst/>
          </a:prstGeom>
        </p:spPr>
      </p:pic>
      <p:pic>
        <p:nvPicPr>
          <p:cNvPr id="1050" name="Picture 26" descr="Image result for light globe clip art">
            <a:extLst>
              <a:ext uri="{FF2B5EF4-FFF2-40B4-BE49-F238E27FC236}">
                <a16:creationId xmlns:a16="http://schemas.microsoft.com/office/drawing/2014/main" id="{1E333F28-F2E5-4F32-8AFD-4347B879289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4137889">
            <a:off x="9420698" y="1080655"/>
            <a:ext cx="1251060" cy="2070187"/>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20">
            <a:extLst>
              <a:ext uri="{FF2B5EF4-FFF2-40B4-BE49-F238E27FC236}">
                <a16:creationId xmlns:a16="http://schemas.microsoft.com/office/drawing/2014/main" id="{9D9E04B4-A633-4869-9193-CD484F8237C2}"/>
              </a:ext>
            </a:extLst>
          </p:cNvPr>
          <p:cNvGrpSpPr/>
          <p:nvPr/>
        </p:nvGrpSpPr>
        <p:grpSpPr>
          <a:xfrm>
            <a:off x="938569" y="503042"/>
            <a:ext cx="2088544" cy="716766"/>
            <a:chOff x="756620" y="3350156"/>
            <a:chExt cx="2088544" cy="716766"/>
          </a:xfrm>
        </p:grpSpPr>
        <p:sp>
          <p:nvSpPr>
            <p:cNvPr id="22" name="TextBox 21">
              <a:extLst>
                <a:ext uri="{FF2B5EF4-FFF2-40B4-BE49-F238E27FC236}">
                  <a16:creationId xmlns:a16="http://schemas.microsoft.com/office/drawing/2014/main" id="{10480621-C78C-44FE-96A4-112DB061462C}"/>
                </a:ext>
              </a:extLst>
            </p:cNvPr>
            <p:cNvSpPr txBox="1"/>
            <p:nvPr/>
          </p:nvSpPr>
          <p:spPr>
            <a:xfrm>
              <a:off x="756620" y="3697590"/>
              <a:ext cx="2088544" cy="369332"/>
            </a:xfrm>
            <a:prstGeom prst="rect">
              <a:avLst/>
            </a:prstGeom>
            <a:noFill/>
          </p:spPr>
          <p:txBody>
            <a:bodyPr wrap="square">
              <a:spAutoFit/>
            </a:bodyPr>
            <a:lstStyle/>
            <a:p>
              <a:r>
                <a:rPr lang="en-AU" sz="900" b="1">
                  <a:solidFill>
                    <a:srgbClr val="00B0F0"/>
                  </a:solidFill>
                  <a:effectLst/>
                  <a:latin typeface="Century Gothic" panose="020B0502020202020204" pitchFamily="34" charset="0"/>
                  <a:ea typeface="Calibri" panose="020F0502020204030204" pitchFamily="34" charset="0"/>
                </a:rPr>
                <a:t>The Journey, </a:t>
              </a:r>
              <a:r>
                <a:rPr lang="en-AU" sz="900" b="1">
                  <a:solidFill>
                    <a:srgbClr val="00B0F0"/>
                  </a:solidFill>
                  <a:effectLst/>
                  <a:latin typeface="Century Gothic" panose="020B0502020202020204" pitchFamily="34" charset="0"/>
                  <a:ea typeface="Calibri" panose="020F0502020204030204" pitchFamily="34" charset="0"/>
                  <a:cs typeface="Arial" panose="020B0604020202020204" pitchFamily="34" charset="0"/>
                </a:rPr>
                <a:t>Proactively adapting with our ever-changing worlds.</a:t>
              </a:r>
              <a:r>
                <a:rPr lang="en-AU" sz="900" b="1">
                  <a:solidFill>
                    <a:schemeClr val="bg1">
                      <a:lumMod val="50000"/>
                    </a:schemeClr>
                  </a:solidFill>
                  <a:effectLst/>
                  <a:latin typeface="Century Gothic" panose="020B0502020202020204" pitchFamily="34" charset="0"/>
                  <a:ea typeface="Calibri" panose="020F0502020204030204" pitchFamily="34" charset="0"/>
                  <a:cs typeface="Arial" panose="020B0604020202020204" pitchFamily="34" charset="0"/>
                </a:rPr>
                <a:t> </a:t>
              </a:r>
              <a:endParaRPr lang="en-AU" sz="900" b="1">
                <a:solidFill>
                  <a:srgbClr val="00B0F0"/>
                </a:solidFill>
                <a:effectLst/>
                <a:latin typeface="Calibri" panose="020F0502020204030204" pitchFamily="34" charset="0"/>
                <a:ea typeface="Calibri" panose="020F0502020204030204" pitchFamily="34" charset="0"/>
              </a:endParaRPr>
            </a:p>
          </p:txBody>
        </p:sp>
        <p:pic>
          <p:nvPicPr>
            <p:cNvPr id="25" name="Picture 24">
              <a:extLst>
                <a:ext uri="{FF2B5EF4-FFF2-40B4-BE49-F238E27FC236}">
                  <a16:creationId xmlns:a16="http://schemas.microsoft.com/office/drawing/2014/main" id="{08937959-EA72-4FDF-8A40-F2EF595E9DED}"/>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03801" y="3350156"/>
              <a:ext cx="1028700" cy="311150"/>
            </a:xfrm>
            <a:prstGeom prst="rect">
              <a:avLst/>
            </a:prstGeom>
            <a:noFill/>
            <a:ln>
              <a:noFill/>
            </a:ln>
          </p:spPr>
        </p:pic>
      </p:grpSp>
      <p:grpSp>
        <p:nvGrpSpPr>
          <p:cNvPr id="27" name="Group 26">
            <a:extLst>
              <a:ext uri="{FF2B5EF4-FFF2-40B4-BE49-F238E27FC236}">
                <a16:creationId xmlns:a16="http://schemas.microsoft.com/office/drawing/2014/main" id="{C611F2D7-DCAE-4632-90AD-22A3704C2E0A}"/>
              </a:ext>
            </a:extLst>
          </p:cNvPr>
          <p:cNvGrpSpPr/>
          <p:nvPr/>
        </p:nvGrpSpPr>
        <p:grpSpPr>
          <a:xfrm>
            <a:off x="9103053" y="2909455"/>
            <a:ext cx="2125443" cy="923330"/>
            <a:chOff x="3029165" y="3460026"/>
            <a:chExt cx="2125443" cy="923330"/>
          </a:xfrm>
        </p:grpSpPr>
        <p:sp>
          <p:nvSpPr>
            <p:cNvPr id="32" name="TextBox 31">
              <a:extLst>
                <a:ext uri="{FF2B5EF4-FFF2-40B4-BE49-F238E27FC236}">
                  <a16:creationId xmlns:a16="http://schemas.microsoft.com/office/drawing/2014/main" id="{C8EEF239-C17B-44E6-99D6-CB173757A2EA}"/>
                </a:ext>
              </a:extLst>
            </p:cNvPr>
            <p:cNvSpPr txBox="1"/>
            <p:nvPr/>
          </p:nvSpPr>
          <p:spPr>
            <a:xfrm>
              <a:off x="3569948" y="3460026"/>
              <a:ext cx="772012" cy="553998"/>
            </a:xfrm>
            <a:prstGeom prst="rect">
              <a:avLst/>
            </a:prstGeom>
            <a:noFill/>
          </p:spPr>
          <p:txBody>
            <a:bodyPr wrap="square">
              <a:spAutoFit/>
            </a:bodyPr>
            <a:lstStyle/>
            <a:p>
              <a:pPr algn="ctr"/>
              <a:r>
                <a:rPr lang="en-AU" sz="1000" b="1">
                  <a:solidFill>
                    <a:schemeClr val="bg1">
                      <a:lumMod val="50000"/>
                    </a:schemeClr>
                  </a:solidFill>
                  <a:effectLst/>
                  <a:latin typeface="Century Gothic" panose="020B0502020202020204" pitchFamily="34" charset="0"/>
                  <a:ea typeface="Calibri" panose="020F0502020204030204" pitchFamily="34" charset="0"/>
                  <a:cs typeface="Cordia New" panose="020B0304020202020204" pitchFamily="34" charset="-34"/>
                </a:rPr>
                <a:t>ME &amp; WE</a:t>
              </a:r>
            </a:p>
            <a:p>
              <a:pPr algn="ctr"/>
              <a:r>
                <a:rPr lang="en-AU" sz="1000" b="1">
                  <a:solidFill>
                    <a:schemeClr val="bg1">
                      <a:lumMod val="50000"/>
                    </a:schemeClr>
                  </a:solidFill>
                  <a:latin typeface="Century Gothic" panose="020B0502020202020204" pitchFamily="34" charset="0"/>
                  <a:ea typeface="Calibri" panose="020F0502020204030204" pitchFamily="34" charset="0"/>
                  <a:cs typeface="Cordia New" panose="020B0304020202020204" pitchFamily="34" charset="-34"/>
                </a:rPr>
                <a:t>PLACE &amp; </a:t>
              </a:r>
            </a:p>
            <a:p>
              <a:pPr algn="ctr"/>
              <a:r>
                <a:rPr lang="en-AU" sz="1000" b="1" spc="100">
                  <a:solidFill>
                    <a:schemeClr val="bg1">
                      <a:lumMod val="50000"/>
                    </a:schemeClr>
                  </a:solidFill>
                  <a:latin typeface="Century Gothic" panose="020B0502020202020204" pitchFamily="34" charset="0"/>
                  <a:ea typeface="Calibri" panose="020F0502020204030204" pitchFamily="34" charset="0"/>
                  <a:cs typeface="Cordia New" panose="020B0304020202020204" pitchFamily="34" charset="-34"/>
                </a:rPr>
                <a:t>PLANET</a:t>
              </a:r>
              <a:endParaRPr lang="en-AU" sz="1000" b="1" spc="100">
                <a:solidFill>
                  <a:schemeClr val="bg1">
                    <a:lumMod val="50000"/>
                  </a:schemeClr>
                </a:solidFill>
                <a:effectLst/>
                <a:latin typeface="Calibri" panose="020F0502020204030204" pitchFamily="34" charset="0"/>
                <a:ea typeface="Calibri" panose="020F0502020204030204" pitchFamily="34" charset="0"/>
                <a:cs typeface="Cordia New" panose="020B0304020202020204" pitchFamily="34" charset="-34"/>
              </a:endParaRPr>
            </a:p>
          </p:txBody>
        </p:sp>
        <p:sp>
          <p:nvSpPr>
            <p:cNvPr id="39" name="TextBox 38">
              <a:extLst>
                <a:ext uri="{FF2B5EF4-FFF2-40B4-BE49-F238E27FC236}">
                  <a16:creationId xmlns:a16="http://schemas.microsoft.com/office/drawing/2014/main" id="{97A319B5-CEC8-40B5-994A-3E4B32297442}"/>
                </a:ext>
              </a:extLst>
            </p:cNvPr>
            <p:cNvSpPr txBox="1"/>
            <p:nvPr/>
          </p:nvSpPr>
          <p:spPr>
            <a:xfrm>
              <a:off x="3029165" y="4014024"/>
              <a:ext cx="2125443" cy="369332"/>
            </a:xfrm>
            <a:prstGeom prst="rect">
              <a:avLst/>
            </a:prstGeom>
            <a:noFill/>
          </p:spPr>
          <p:txBody>
            <a:bodyPr wrap="square">
              <a:spAutoFit/>
            </a:bodyPr>
            <a:lstStyle/>
            <a:p>
              <a:r>
                <a:rPr lang="en-AU" sz="900" b="1">
                  <a:solidFill>
                    <a:schemeClr val="bg1">
                      <a:lumMod val="50000"/>
                    </a:schemeClr>
                  </a:solidFill>
                  <a:effectLst/>
                  <a:latin typeface="Century Gothic" panose="020B0502020202020204" pitchFamily="34" charset="0"/>
                  <a:ea typeface="Calibri" panose="020F0502020204030204" pitchFamily="34" charset="0"/>
                </a:rPr>
                <a:t>The Focus, Gently nurturing “Being Well – Doing Good” into existence</a:t>
              </a:r>
              <a:r>
                <a:rPr lang="en-AU" sz="900" b="1">
                  <a:solidFill>
                    <a:srgbClr val="00B0F0"/>
                  </a:solidFill>
                  <a:effectLst/>
                  <a:latin typeface="Century Gothic" panose="020B0502020202020204" pitchFamily="34" charset="0"/>
                  <a:ea typeface="Calibri" panose="020F0502020204030204" pitchFamily="34" charset="0"/>
                </a:rPr>
                <a:t>.</a:t>
              </a:r>
              <a:endParaRPr lang="en-AU" sz="900" b="1">
                <a:solidFill>
                  <a:srgbClr val="00B0F0"/>
                </a:solidFill>
                <a:effectLst/>
                <a:latin typeface="Calibri" panose="020F0502020204030204" pitchFamily="34" charset="0"/>
                <a:ea typeface="Calibri" panose="020F0502020204030204" pitchFamily="34" charset="0"/>
              </a:endParaRPr>
            </a:p>
          </p:txBody>
        </p:sp>
      </p:grpSp>
      <p:grpSp>
        <p:nvGrpSpPr>
          <p:cNvPr id="40" name="Group 39">
            <a:extLst>
              <a:ext uri="{FF2B5EF4-FFF2-40B4-BE49-F238E27FC236}">
                <a16:creationId xmlns:a16="http://schemas.microsoft.com/office/drawing/2014/main" id="{E85046F3-3711-41D3-AEF8-2495684A86E1}"/>
              </a:ext>
            </a:extLst>
          </p:cNvPr>
          <p:cNvGrpSpPr/>
          <p:nvPr/>
        </p:nvGrpSpPr>
        <p:grpSpPr>
          <a:xfrm>
            <a:off x="9244496" y="359548"/>
            <a:ext cx="1799320" cy="926553"/>
            <a:chOff x="2341677" y="938666"/>
            <a:chExt cx="1799320" cy="926553"/>
          </a:xfrm>
        </p:grpSpPr>
        <p:sp>
          <p:nvSpPr>
            <p:cNvPr id="41" name="TextBox 40">
              <a:extLst>
                <a:ext uri="{FF2B5EF4-FFF2-40B4-BE49-F238E27FC236}">
                  <a16:creationId xmlns:a16="http://schemas.microsoft.com/office/drawing/2014/main" id="{F39846EE-5E1A-483E-A11F-643012E6714E}"/>
                </a:ext>
              </a:extLst>
            </p:cNvPr>
            <p:cNvSpPr txBox="1"/>
            <p:nvPr/>
          </p:nvSpPr>
          <p:spPr>
            <a:xfrm>
              <a:off x="2341677" y="1487615"/>
              <a:ext cx="1799320" cy="377604"/>
            </a:xfrm>
            <a:prstGeom prst="rect">
              <a:avLst/>
            </a:prstGeom>
            <a:noFill/>
          </p:spPr>
          <p:txBody>
            <a:bodyPr wrap="square">
              <a:spAutoFit/>
            </a:bodyPr>
            <a:lstStyle/>
            <a:p>
              <a:pPr>
                <a:lnSpc>
                  <a:spcPct val="107000"/>
                </a:lnSpc>
                <a:spcAft>
                  <a:spcPts val="800"/>
                </a:spcAft>
              </a:pPr>
              <a:r>
                <a:rPr lang="en-AU" sz="900" b="1" kern="800">
                  <a:solidFill>
                    <a:srgbClr val="FFC000"/>
                  </a:solidFill>
                  <a:effectLst/>
                  <a:latin typeface="Century Gothic" panose="020B0502020202020204" pitchFamily="34" charset="0"/>
                  <a:ea typeface="Calibri" panose="020F0502020204030204" pitchFamily="34" charset="0"/>
                  <a:cs typeface="Arial" panose="020B0604020202020204" pitchFamily="34" charset="0"/>
                </a:rPr>
                <a:t>The Future, Opening spaces of potential and possibilities.</a:t>
              </a:r>
              <a:endParaRPr lang="en-AU" sz="900" b="1" kern="800">
                <a:solidFill>
                  <a:srgbClr val="FFC000"/>
                </a:solidFill>
                <a:effectLst/>
                <a:latin typeface="Arial Nova Light" panose="020B0304020202020204" pitchFamily="34" charset="0"/>
                <a:ea typeface="Calibri" panose="020F0502020204030204" pitchFamily="34" charset="0"/>
                <a:cs typeface="Arial" panose="020B0604020202020204" pitchFamily="34" charset="0"/>
              </a:endParaRPr>
            </a:p>
          </p:txBody>
        </p:sp>
        <p:pic>
          <p:nvPicPr>
            <p:cNvPr id="42" name="Picture 41" descr="thumb image">
              <a:extLst>
                <a:ext uri="{FF2B5EF4-FFF2-40B4-BE49-F238E27FC236}">
                  <a16:creationId xmlns:a16="http://schemas.microsoft.com/office/drawing/2014/main" id="{586CE6B8-6D4F-4380-A1C1-77F47DC02106}"/>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966117" y="938666"/>
              <a:ext cx="553085" cy="553085"/>
            </a:xfrm>
            <a:prstGeom prst="rect">
              <a:avLst/>
            </a:prstGeom>
            <a:noFill/>
          </p:spPr>
        </p:pic>
      </p:grpSp>
      <p:grpSp>
        <p:nvGrpSpPr>
          <p:cNvPr id="43" name="Group 42">
            <a:extLst>
              <a:ext uri="{FF2B5EF4-FFF2-40B4-BE49-F238E27FC236}">
                <a16:creationId xmlns:a16="http://schemas.microsoft.com/office/drawing/2014/main" id="{D55E5DB6-86AF-4EF3-822D-F3F0D32183F1}"/>
              </a:ext>
            </a:extLst>
          </p:cNvPr>
          <p:cNvGrpSpPr/>
          <p:nvPr/>
        </p:nvGrpSpPr>
        <p:grpSpPr>
          <a:xfrm>
            <a:off x="963503" y="2979230"/>
            <a:ext cx="2086923" cy="945962"/>
            <a:chOff x="2562851" y="5668212"/>
            <a:chExt cx="2086923" cy="945962"/>
          </a:xfrm>
        </p:grpSpPr>
        <p:sp>
          <p:nvSpPr>
            <p:cNvPr id="44" name="TextBox 43">
              <a:extLst>
                <a:ext uri="{FF2B5EF4-FFF2-40B4-BE49-F238E27FC236}">
                  <a16:creationId xmlns:a16="http://schemas.microsoft.com/office/drawing/2014/main" id="{367B8409-70F1-465C-9E6B-3F98AAE2287B}"/>
                </a:ext>
              </a:extLst>
            </p:cNvPr>
            <p:cNvSpPr txBox="1"/>
            <p:nvPr/>
          </p:nvSpPr>
          <p:spPr>
            <a:xfrm>
              <a:off x="2562851" y="6236570"/>
              <a:ext cx="2086923" cy="377604"/>
            </a:xfrm>
            <a:prstGeom prst="rect">
              <a:avLst/>
            </a:prstGeom>
            <a:noFill/>
          </p:spPr>
          <p:txBody>
            <a:bodyPr wrap="square">
              <a:spAutoFit/>
            </a:bodyPr>
            <a:lstStyle/>
            <a:p>
              <a:pPr>
                <a:lnSpc>
                  <a:spcPct val="107000"/>
                </a:lnSpc>
                <a:spcAft>
                  <a:spcPts val="800"/>
                </a:spcAft>
              </a:pPr>
              <a:r>
                <a:rPr lang="en-AU" sz="900" b="1" kern="800">
                  <a:solidFill>
                    <a:srgbClr val="FF3300"/>
                  </a:solidFill>
                  <a:latin typeface="Century Gothic" panose="020B0502020202020204" pitchFamily="34" charset="0"/>
                  <a:ea typeface="Calibri" panose="020F0502020204030204" pitchFamily="34" charset="0"/>
                  <a:cs typeface="Arial" panose="020B0604020202020204" pitchFamily="34" charset="0"/>
                </a:rPr>
                <a:t>The Source, Awaken caring about and for self, others and nature.</a:t>
              </a:r>
              <a:endParaRPr lang="en-AU" sz="900" b="1" kern="800">
                <a:solidFill>
                  <a:srgbClr val="FF3300"/>
                </a:solidFill>
                <a:effectLst/>
                <a:latin typeface="Arial Nova Light" panose="020B0304020202020204" pitchFamily="34" charset="0"/>
                <a:ea typeface="Calibri" panose="020F0502020204030204" pitchFamily="34" charset="0"/>
                <a:cs typeface="Arial" panose="020B0604020202020204" pitchFamily="34" charset="0"/>
              </a:endParaRPr>
            </a:p>
          </p:txBody>
        </p:sp>
        <p:pic>
          <p:nvPicPr>
            <p:cNvPr id="45" name="Picture 44" descr="Shape, icon&#10;&#10;Description automatically generated">
              <a:extLst>
                <a:ext uri="{FF2B5EF4-FFF2-40B4-BE49-F238E27FC236}">
                  <a16:creationId xmlns:a16="http://schemas.microsoft.com/office/drawing/2014/main" id="{89488FA3-9A47-48DD-9E01-F324AEF47DD6}"/>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3351032" y="5668212"/>
              <a:ext cx="395008" cy="527203"/>
            </a:xfrm>
            <a:prstGeom prst="rect">
              <a:avLst/>
            </a:prstGeom>
          </p:spPr>
        </p:pic>
      </p:grpSp>
      <p:sp>
        <p:nvSpPr>
          <p:cNvPr id="23" name="TextBox 22">
            <a:extLst>
              <a:ext uri="{FF2B5EF4-FFF2-40B4-BE49-F238E27FC236}">
                <a16:creationId xmlns:a16="http://schemas.microsoft.com/office/drawing/2014/main" id="{6C9B14F6-F4BE-45A9-BA59-7F0C077A0ABA}"/>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28" name="Picture 27">
            <a:extLst>
              <a:ext uri="{FF2B5EF4-FFF2-40B4-BE49-F238E27FC236}">
                <a16:creationId xmlns:a16="http://schemas.microsoft.com/office/drawing/2014/main" id="{FE8B8432-5A21-45A9-BB92-914E605F92DC}"/>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pic>
        <p:nvPicPr>
          <p:cNvPr id="3" name="Picture 2">
            <a:extLst>
              <a:ext uri="{FF2B5EF4-FFF2-40B4-BE49-F238E27FC236}">
                <a16:creationId xmlns:a16="http://schemas.microsoft.com/office/drawing/2014/main" id="{872F94B6-A3A5-4378-95F8-DFFE9E308322}"/>
              </a:ext>
            </a:extLst>
          </p:cNvPr>
          <p:cNvPicPr>
            <a:picLocks noChangeAspect="1"/>
          </p:cNvPicPr>
          <p:nvPr/>
        </p:nvPicPr>
        <p:blipFill>
          <a:blip r:embed="rId12"/>
          <a:stretch>
            <a:fillRect/>
          </a:stretch>
        </p:blipFill>
        <p:spPr>
          <a:xfrm>
            <a:off x="3996524" y="106100"/>
            <a:ext cx="4192487" cy="1254036"/>
          </a:xfrm>
          <a:prstGeom prst="rect">
            <a:avLst/>
          </a:prstGeom>
        </p:spPr>
      </p:pic>
    </p:spTree>
    <p:extLst>
      <p:ext uri="{BB962C8B-B14F-4D97-AF65-F5344CB8AC3E}">
        <p14:creationId xmlns:p14="http://schemas.microsoft.com/office/powerpoint/2010/main" val="2304209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71">
            <a:extLst>
              <a:ext uri="{FF2B5EF4-FFF2-40B4-BE49-F238E27FC236}">
                <a16:creationId xmlns:a16="http://schemas.microsoft.com/office/drawing/2014/main" id="{15F3B6CF-F5C2-4766-BA58-5E1788D1A90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128364" y="941678"/>
            <a:ext cx="2026171" cy="1951359"/>
          </a:xfrm>
          <a:prstGeom prst="rect">
            <a:avLst/>
          </a:prstGeom>
          <a:noFill/>
          <a:ln>
            <a:noFill/>
          </a:ln>
        </p:spPr>
      </p:pic>
      <p:sp>
        <p:nvSpPr>
          <p:cNvPr id="30" name="TextBox 29">
            <a:extLst>
              <a:ext uri="{FF2B5EF4-FFF2-40B4-BE49-F238E27FC236}">
                <a16:creationId xmlns:a16="http://schemas.microsoft.com/office/drawing/2014/main" id="{0D359D69-E907-4861-861C-7B73B0BAC720}"/>
              </a:ext>
            </a:extLst>
          </p:cNvPr>
          <p:cNvSpPr txBox="1"/>
          <p:nvPr/>
        </p:nvSpPr>
        <p:spPr>
          <a:xfrm>
            <a:off x="208623" y="660623"/>
            <a:ext cx="3968894" cy="477310"/>
          </a:xfrm>
          <a:prstGeom prst="rect">
            <a:avLst/>
          </a:prstGeom>
          <a:noFill/>
        </p:spPr>
        <p:txBody>
          <a:bodyPr wrap="square">
            <a:spAutoFit/>
          </a:bodyPr>
          <a:lstStyle/>
          <a:p>
            <a:pPr algn="just">
              <a:lnSpc>
                <a:spcPct val="107000"/>
              </a:lnSpc>
              <a:spcAft>
                <a:spcPts val="800"/>
              </a:spcAft>
            </a:pPr>
            <a:r>
              <a:rPr lang="en-AU" sz="8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Waves of Wellbeings </a:t>
            </a:r>
            <a:r>
              <a:rPr lang="en-AU" sz="800" dirty="0">
                <a:effectLst/>
                <a:latin typeface="Century Gothic" panose="020B0502020202020204" pitchFamily="34" charset="0"/>
                <a:ea typeface="Calibri" panose="020F0502020204030204" pitchFamily="34" charset="0"/>
                <a:cs typeface="Arial" panose="020B0604020202020204" pitchFamily="34" charset="0"/>
              </a:rPr>
              <a:t>is an action reflection learning journey that utilises a youth-led, youth-run approach that supports collective action to co-create </a:t>
            </a:r>
            <a:r>
              <a:rPr lang="en-AU" sz="800" dirty="0">
                <a:latin typeface="Century Gothic" panose="020B0502020202020204" pitchFamily="34" charset="0"/>
                <a:ea typeface="Calibri" panose="020F0502020204030204" pitchFamily="34" charset="0"/>
                <a:cs typeface="Arial" panose="020B0604020202020204" pitchFamily="34" charset="0"/>
              </a:rPr>
              <a:t>actionable wellbeing prototypes to benefit self, others and nature.</a:t>
            </a:r>
            <a:r>
              <a:rPr lang="en-AU" sz="800" dirty="0">
                <a:effectLst/>
                <a:latin typeface="Century Gothic" panose="020B0502020202020204" pitchFamily="34" charset="0"/>
                <a:ea typeface="Calibri" panose="020F0502020204030204" pitchFamily="34" charset="0"/>
                <a:cs typeface="Arial" panose="020B0604020202020204" pitchFamily="34" charset="0"/>
              </a:rPr>
              <a:t> </a:t>
            </a:r>
          </a:p>
        </p:txBody>
      </p:sp>
      <p:grpSp>
        <p:nvGrpSpPr>
          <p:cNvPr id="15" name="Group 14">
            <a:extLst>
              <a:ext uri="{FF2B5EF4-FFF2-40B4-BE49-F238E27FC236}">
                <a16:creationId xmlns:a16="http://schemas.microsoft.com/office/drawing/2014/main" id="{C6D9023A-2F8D-461F-BC77-99AAEBEA01CE}"/>
              </a:ext>
            </a:extLst>
          </p:cNvPr>
          <p:cNvGrpSpPr/>
          <p:nvPr/>
        </p:nvGrpSpPr>
        <p:grpSpPr>
          <a:xfrm>
            <a:off x="8065710" y="509623"/>
            <a:ext cx="4010427" cy="5940944"/>
            <a:chOff x="8065710" y="509623"/>
            <a:chExt cx="4010427" cy="5940944"/>
          </a:xfrm>
        </p:grpSpPr>
        <p:sp>
          <p:nvSpPr>
            <p:cNvPr id="35" name="TextBox 34">
              <a:extLst>
                <a:ext uri="{FF2B5EF4-FFF2-40B4-BE49-F238E27FC236}">
                  <a16:creationId xmlns:a16="http://schemas.microsoft.com/office/drawing/2014/main" id="{4A6E45C1-735C-44B7-BBF7-76FAD53EE327}"/>
                </a:ext>
              </a:extLst>
            </p:cNvPr>
            <p:cNvSpPr txBox="1"/>
            <p:nvPr/>
          </p:nvSpPr>
          <p:spPr>
            <a:xfrm>
              <a:off x="8073508" y="954466"/>
              <a:ext cx="3924549" cy="830997"/>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1. Regeneration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The process by which potential gets shifted into existence.</a:t>
              </a: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Arial" panose="020B0604020202020204" pitchFamily="34" charset="0"/>
                </a:rPr>
                <a:t>Viability Zone: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Mindsets and Values</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Waves of Wellbeings, Ethics of Care</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Proactively adapting </a:t>
              </a:r>
              <a:r>
                <a:rPr lang="en-AU" sz="800" dirty="0">
                  <a:effectLst/>
                  <a:latin typeface="Century Gothic" panose="020B0502020202020204" pitchFamily="34" charset="0"/>
                  <a:ea typeface="Calibri" panose="020F0502020204030204" pitchFamily="34" charset="0"/>
                  <a:cs typeface="Cordia New" panose="020B0304020202020204" pitchFamily="34" charset="-34"/>
                </a:rPr>
                <a:t>with our ever-changing worlds.</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Enabler: Open Mind, Curiosity. </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Barrier: Voice of Judgement. Past Patterns and Mental Models.  </a:t>
              </a:r>
            </a:p>
          </p:txBody>
        </p:sp>
        <p:sp>
          <p:nvSpPr>
            <p:cNvPr id="36" name="TextBox 35">
              <a:extLst>
                <a:ext uri="{FF2B5EF4-FFF2-40B4-BE49-F238E27FC236}">
                  <a16:creationId xmlns:a16="http://schemas.microsoft.com/office/drawing/2014/main" id="{0DD0B463-312D-440E-B54B-16542756C089}"/>
                </a:ext>
              </a:extLst>
            </p:cNvPr>
            <p:cNvSpPr txBox="1"/>
            <p:nvPr/>
          </p:nvSpPr>
          <p:spPr>
            <a:xfrm>
              <a:off x="8066832" y="1755229"/>
              <a:ext cx="3732993" cy="723275"/>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2. Interconnection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A</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mutual connection between two or more things.</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Cordia New" panose="020B0304020202020204" pitchFamily="34" charset="-34"/>
                </a:rPr>
                <a:t>Viability Zone: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Mindsets and Values</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Benefit Mindset, </a:t>
              </a:r>
              <a:r>
                <a:rPr lang="en-AU" sz="800" dirty="0">
                  <a:solidFill>
                    <a:srgbClr val="222222"/>
                  </a:solidFill>
                  <a:latin typeface="Century Gothic" panose="020B0502020202020204" pitchFamily="34" charset="0"/>
                  <a:ea typeface="Calibri" panose="020F0502020204030204" pitchFamily="34" charset="0"/>
                  <a:cs typeface="Arial" panose="020B0604020202020204" pitchFamily="34" charset="0"/>
                </a:rPr>
                <a:t>Daily Listening Practices</a:t>
              </a:r>
              <a:endParaRPr lang="en-AU" sz="800" dirty="0">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Awaken Caring </a:t>
              </a:r>
              <a:r>
                <a:rPr lang="en-AU" sz="800" dirty="0">
                  <a:effectLst/>
                  <a:latin typeface="Century Gothic" panose="020B0502020202020204" pitchFamily="34" charset="0"/>
                  <a:ea typeface="Calibri" panose="020F0502020204030204" pitchFamily="34" charset="0"/>
                  <a:cs typeface="Cordia New" panose="020B0304020202020204" pitchFamily="34" charset="-34"/>
                </a:rPr>
                <a:t>about and for self, others and nature. </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Enabler:  Open Heart, Compassion. Barrier: Voice of Cynicism.</a:t>
              </a:r>
              <a:r>
                <a:rPr lang="en-AU" sz="900" dirty="0">
                  <a:effectLst/>
                  <a:latin typeface="Century Gothic" panose="020B0502020202020204" pitchFamily="34" charset="0"/>
                  <a:ea typeface="Calibri" panose="020F0502020204030204" pitchFamily="34" charset="0"/>
                  <a:cs typeface="Arial" panose="020B0604020202020204" pitchFamily="34" charset="0"/>
                </a:rPr>
                <a:t> </a:t>
              </a:r>
              <a:endParaRPr lang="en-AU" sz="9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39" name="TextBox 38">
              <a:extLst>
                <a:ext uri="{FF2B5EF4-FFF2-40B4-BE49-F238E27FC236}">
                  <a16:creationId xmlns:a16="http://schemas.microsoft.com/office/drawing/2014/main" id="{9ECFF38C-C1C8-4961-AB4F-0E4D5F957FF2}"/>
                </a:ext>
              </a:extLst>
            </p:cNvPr>
            <p:cNvSpPr txBox="1"/>
            <p:nvPr/>
          </p:nvSpPr>
          <p:spPr>
            <a:xfrm>
              <a:off x="8073508" y="2459161"/>
              <a:ext cx="3099525" cy="707886"/>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3. Intention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The aim of a </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planned and deliberate purpose. </a:t>
              </a: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Arial" panose="020B0604020202020204" pitchFamily="34" charset="0"/>
                </a:rPr>
                <a:t>Vitality Zone: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Freedom and </a:t>
              </a:r>
              <a:r>
                <a:rPr lang="en-AU" sz="800" b="1" dirty="0">
                  <a:solidFill>
                    <a:srgbClr val="FFC000"/>
                  </a:solidFill>
                  <a:latin typeface="Century Gothic" panose="020B0502020202020204" pitchFamily="34" charset="0"/>
                  <a:ea typeface="Calibri" panose="020F0502020204030204" pitchFamily="34" charset="0"/>
                  <a:cs typeface="Arial" panose="020B0604020202020204" pitchFamily="34" charset="0"/>
                </a:rPr>
                <a:t>Energy</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Beneficial Action,</a:t>
              </a:r>
              <a:r>
                <a:rPr lang="en-AU" sz="800" dirty="0">
                  <a:effectLst/>
                  <a:latin typeface="Century Gothic" panose="020B0502020202020204" pitchFamily="34" charset="0"/>
                  <a:ea typeface="Calibri" panose="020F0502020204030204" pitchFamily="34" charset="0"/>
                  <a:cs typeface="Cordia New" panose="020B0304020202020204" pitchFamily="34" charset="-34"/>
                </a:rPr>
                <a:t> ME &amp; WE  PLACE &amp; PLANET</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Focused Attention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into “Being Well – Doing Good” </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Enabler:  Open Will, Courage. Barrier: Voice of Fear.</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40" name="TextBox 39">
              <a:extLst>
                <a:ext uri="{FF2B5EF4-FFF2-40B4-BE49-F238E27FC236}">
                  <a16:creationId xmlns:a16="http://schemas.microsoft.com/office/drawing/2014/main" id="{42902CDB-EC5D-4EC2-BAF7-3345892F5B49}"/>
                </a:ext>
              </a:extLst>
            </p:cNvPr>
            <p:cNvSpPr txBox="1"/>
            <p:nvPr/>
          </p:nvSpPr>
          <p:spPr>
            <a:xfrm>
              <a:off x="8081876" y="3163603"/>
              <a:ext cx="3633336" cy="707886"/>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4. Evolution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The</a:t>
              </a:r>
              <a:r>
                <a:rPr lang="en-AU" sz="800" b="1" dirty="0">
                  <a:effectLst/>
                  <a:latin typeface="Century Gothic" panose="020B0502020202020204" pitchFamily="34" charset="0"/>
                  <a:ea typeface="Calibri" panose="020F0502020204030204" pitchFamily="34" charset="0"/>
                  <a:cs typeface="Cordia New" panose="020B0304020202020204" pitchFamily="34" charset="-34"/>
                </a:rPr>
                <a:t> </a:t>
              </a:r>
              <a:r>
                <a:rPr lang="en-AU" sz="800" dirty="0">
                  <a:effectLst/>
                  <a:latin typeface="Century Gothic" panose="020B0502020202020204" pitchFamily="34" charset="0"/>
                  <a:ea typeface="Calibri" panose="020F0502020204030204" pitchFamily="34" charset="0"/>
                  <a:cs typeface="Cordia New" panose="020B0304020202020204" pitchFamily="34" charset="-34"/>
                </a:rPr>
                <a:t>g</a:t>
              </a:r>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radual development of something.</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Arial" panose="020B0604020202020204" pitchFamily="34" charset="0"/>
                </a:rPr>
                <a:t>Capacity Zone: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Self-Regulation, Knowledge and Skills </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Areas and ways of knowing.</a:t>
              </a: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Open Awareness</a:t>
              </a:r>
              <a:r>
                <a:rPr lang="en-AU" sz="800" dirty="0">
                  <a:effectLst/>
                  <a:latin typeface="Century Gothic" panose="020B0502020202020204" pitchFamily="34" charset="0"/>
                  <a:ea typeface="Calibri" panose="020F0502020204030204" pitchFamily="34" charset="0"/>
                  <a:cs typeface="Cordia New" panose="020B0304020202020204" pitchFamily="34" charset="-34"/>
                </a:rPr>
                <a:t> to our highest future possibility. </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Enabler:  Letting go and Letting come.</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41" name="TextBox 40">
              <a:extLst>
                <a:ext uri="{FF2B5EF4-FFF2-40B4-BE49-F238E27FC236}">
                  <a16:creationId xmlns:a16="http://schemas.microsoft.com/office/drawing/2014/main" id="{958087DF-F99E-4F01-9786-D0D157393E0E}"/>
                </a:ext>
              </a:extLst>
            </p:cNvPr>
            <p:cNvSpPr txBox="1"/>
            <p:nvPr/>
          </p:nvSpPr>
          <p:spPr>
            <a:xfrm>
              <a:off x="8073508" y="3852146"/>
              <a:ext cx="3924549" cy="830997"/>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5. Transformation </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A noticeable change in form, character or appearance.</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Cordia New" panose="020B0304020202020204" pitchFamily="34" charset="-34"/>
                </a:rPr>
                <a:t>Capacity Zone: </a:t>
              </a:r>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Self-regulation,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Knowledge and Skills </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Stepping into the Field of the Future Practice.</a:t>
              </a:r>
              <a:r>
                <a:rPr lang="en-AU" sz="800" b="1" dirty="0">
                  <a:latin typeface="Century Gothic" panose="020B0502020202020204" pitchFamily="34" charset="0"/>
                  <a:ea typeface="Calibri" panose="020F0502020204030204" pitchFamily="34" charset="0"/>
                  <a:cs typeface="Cordia New" panose="020B0304020202020204" pitchFamily="34" charset="-34"/>
                </a:rPr>
                <a:t> </a:t>
              </a:r>
            </a:p>
            <a:p>
              <a:pPr algn="just"/>
              <a:r>
                <a:rPr lang="en-AU" sz="800" b="1"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Honour complexity </a:t>
              </a:r>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in action, reflection, learning and adaption. </a:t>
              </a:r>
              <a:endParaRPr lang="en-AU" sz="800" b="1"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Enabler:  Letting go and Letting come.</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42" name="TextBox 41">
              <a:extLst>
                <a:ext uri="{FF2B5EF4-FFF2-40B4-BE49-F238E27FC236}">
                  <a16:creationId xmlns:a16="http://schemas.microsoft.com/office/drawing/2014/main" id="{1082D8C9-0D21-44CE-8C90-0850BEBED236}"/>
                </a:ext>
              </a:extLst>
            </p:cNvPr>
            <p:cNvSpPr txBox="1"/>
            <p:nvPr/>
          </p:nvSpPr>
          <p:spPr>
            <a:xfrm>
              <a:off x="8066832" y="4522042"/>
              <a:ext cx="4009305" cy="707886"/>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6. Crystallisation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a:t>
              </a:r>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he process </a:t>
              </a:r>
              <a:r>
                <a:rPr lang="en-AU" sz="800" dirty="0">
                  <a:effectLst/>
                  <a:latin typeface="Century Gothic" panose="020B0502020202020204" pitchFamily="34" charset="0"/>
                  <a:ea typeface="Calibri" panose="020F0502020204030204" pitchFamily="34" charset="0"/>
                  <a:cs typeface="Arial" panose="020B0604020202020204" pitchFamily="34" charset="0"/>
                </a:rPr>
                <a:t>in which </a:t>
              </a:r>
              <a:r>
                <a:rPr lang="en-AU" sz="800" u="none" strike="noStrike" dirty="0">
                  <a:effectLst/>
                  <a:latin typeface="Century Gothic" panose="020B0502020202020204" pitchFamily="34" charset="0"/>
                  <a:ea typeface="Calibri" panose="020F0502020204030204" pitchFamily="34" charset="0"/>
                  <a:cs typeface="Arial" panose="020B0604020202020204" pitchFamily="34" charset="0"/>
                </a:rPr>
                <a:t>thoughts</a:t>
              </a:r>
              <a:r>
                <a:rPr lang="en-AU" sz="800" dirty="0">
                  <a:effectLst/>
                  <a:latin typeface="Century Gothic" panose="020B0502020202020204" pitchFamily="34" charset="0"/>
                  <a:ea typeface="Calibri" panose="020F0502020204030204" pitchFamily="34" charset="0"/>
                  <a:cs typeface="Arial" panose="020B0604020202020204" pitchFamily="34" charset="0"/>
                </a:rPr>
                <a:t> or </a:t>
              </a:r>
              <a:r>
                <a:rPr lang="en-AU" sz="800" u="none" strike="noStrike" dirty="0">
                  <a:effectLst/>
                  <a:latin typeface="Century Gothic" panose="020B0502020202020204" pitchFamily="34" charset="0"/>
                  <a:ea typeface="Calibri" panose="020F0502020204030204" pitchFamily="34" charset="0"/>
                  <a:cs typeface="Arial" panose="020B0604020202020204" pitchFamily="34" charset="0"/>
                </a:rPr>
                <a:t>ideas</a:t>
              </a:r>
              <a:r>
                <a:rPr lang="en-AU" sz="800" dirty="0">
                  <a:effectLst/>
                  <a:latin typeface="Century Gothic" panose="020B0502020202020204" pitchFamily="34" charset="0"/>
                  <a:ea typeface="Calibri" panose="020F0502020204030204" pitchFamily="34" charset="0"/>
                  <a:cs typeface="Arial" panose="020B0604020202020204" pitchFamily="34" charset="0"/>
                </a:rPr>
                <a:t> </a:t>
              </a:r>
              <a:r>
                <a:rPr lang="en-AU" sz="800" u="none" strike="noStrike" dirty="0">
                  <a:effectLst/>
                  <a:latin typeface="Century Gothic" panose="020B0502020202020204" pitchFamily="34" charset="0"/>
                  <a:ea typeface="Calibri" panose="020F0502020204030204" pitchFamily="34" charset="0"/>
                  <a:cs typeface="Arial" panose="020B0604020202020204" pitchFamily="34" charset="0"/>
                </a:rPr>
                <a:t>become</a:t>
              </a:r>
              <a:r>
                <a:rPr lang="en-AU" sz="800" dirty="0">
                  <a:effectLst/>
                  <a:latin typeface="Century Gothic" panose="020B0502020202020204" pitchFamily="34" charset="0"/>
                  <a:ea typeface="Calibri" panose="020F0502020204030204" pitchFamily="34" charset="0"/>
                  <a:cs typeface="Arial" panose="020B0604020202020204" pitchFamily="34" charset="0"/>
                </a:rPr>
                <a:t> </a:t>
              </a:r>
              <a:r>
                <a:rPr lang="en-AU" sz="800" u="none" strike="noStrike" dirty="0">
                  <a:effectLst/>
                  <a:latin typeface="Century Gothic" panose="020B0502020202020204" pitchFamily="34" charset="0"/>
                  <a:ea typeface="Calibri" panose="020F0502020204030204" pitchFamily="34" charset="0"/>
                  <a:cs typeface="Arial" panose="020B0604020202020204" pitchFamily="34" charset="0"/>
                </a:rPr>
                <a:t>clear</a:t>
              </a:r>
              <a:r>
                <a:rPr lang="en-AU" sz="800" dirty="0">
                  <a:effectLst/>
                  <a:latin typeface="Century Gothic" panose="020B0502020202020204" pitchFamily="34" charset="0"/>
                  <a:ea typeface="Calibri" panose="020F0502020204030204" pitchFamily="34" charset="0"/>
                  <a:cs typeface="Cordia New" panose="020B0304020202020204" pitchFamily="34" charset="-34"/>
                </a:rPr>
                <a:t>.</a:t>
              </a:r>
              <a:r>
                <a:rPr lang="en-AU" sz="800" dirty="0">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Cordia New" panose="020B0304020202020204" pitchFamily="34" charset="-34"/>
                </a:rPr>
                <a:t>Capacity Zone</a:t>
              </a:r>
              <a:r>
                <a:rPr lang="en-AU" sz="800" dirty="0">
                  <a:effectLst/>
                  <a:latin typeface="Century Gothic" panose="020B0502020202020204" pitchFamily="34" charset="0"/>
                  <a:ea typeface="Calibri" panose="020F0502020204030204" pitchFamily="34" charset="0"/>
                  <a:cs typeface="Cordia New" panose="020B0304020202020204" pitchFamily="34" charset="-34"/>
                </a:rPr>
                <a:t>: </a:t>
              </a:r>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Self-regulation,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Knowledge and Skills</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Case Clinics, Generalised Adaptive Resources. </a:t>
              </a: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Gain Clarity</a:t>
              </a:r>
              <a:r>
                <a:rPr lang="en-AU" sz="800" dirty="0">
                  <a:effectLst/>
                  <a:latin typeface="Century Gothic" panose="020B0502020202020204" pitchFamily="34" charset="0"/>
                  <a:ea typeface="Calibri" panose="020F0502020204030204" pitchFamily="34" charset="0"/>
                  <a:cs typeface="Cordia New" panose="020B0304020202020204" pitchFamily="34" charset="-34"/>
                </a:rPr>
                <a:t> on leverage points.</a:t>
              </a:r>
            </a:p>
            <a:p>
              <a:pPr algn="just"/>
              <a:r>
                <a:rPr lang="en-AU" sz="800" dirty="0">
                  <a:latin typeface="Century Gothic" panose="020B0502020202020204" pitchFamily="34" charset="0"/>
                  <a:ea typeface="Calibri" panose="020F0502020204030204" pitchFamily="34" charset="0"/>
                  <a:cs typeface="Cordia New" panose="020B0304020202020204" pitchFamily="34" charset="-34"/>
                </a:rPr>
                <a:t>Enabler: Character strengths</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43" name="TextBox 42">
              <a:extLst>
                <a:ext uri="{FF2B5EF4-FFF2-40B4-BE49-F238E27FC236}">
                  <a16:creationId xmlns:a16="http://schemas.microsoft.com/office/drawing/2014/main" id="{53349ECF-1C41-4CDB-922E-05925DBC1621}"/>
                </a:ext>
              </a:extLst>
            </p:cNvPr>
            <p:cNvSpPr txBox="1"/>
            <p:nvPr/>
          </p:nvSpPr>
          <p:spPr>
            <a:xfrm>
              <a:off x="8066832" y="5188731"/>
              <a:ext cx="3924550" cy="707886"/>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7. Co-Creation </a:t>
              </a:r>
              <a:r>
                <a:rPr lang="en-AU" sz="800" dirty="0">
                  <a:solidFill>
                    <a:srgbClr val="000000"/>
                  </a:solidFill>
                  <a:effectLst/>
                  <a:latin typeface="Century Gothic" panose="020B0502020202020204" pitchFamily="34" charset="0"/>
                  <a:ea typeface="Calibri" panose="020F0502020204030204" pitchFamily="34" charset="0"/>
                  <a:cs typeface="Cordia New" panose="020B0304020202020204" pitchFamily="34" charset="-34"/>
                </a:rPr>
                <a:t>A collaboration</a:t>
              </a:r>
              <a:r>
                <a:rPr lang="en-AU" sz="800" b="0" spc="30" dirty="0">
                  <a:solidFill>
                    <a:srgbClr val="000000"/>
                  </a:solidFill>
                  <a:effectLst/>
                  <a:latin typeface="Century Gothic" panose="020B0502020202020204" pitchFamily="34" charset="0"/>
                  <a:ea typeface="Calibri" panose="020F0502020204030204" pitchFamily="34" charset="0"/>
                  <a:cs typeface="Helvetica" panose="020B0604020202020204" pitchFamily="34" charset="0"/>
                </a:rPr>
                <a:t> of idea, sharing and improving together.</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Cordia New" panose="020B0304020202020204" pitchFamily="34" charset="-34"/>
                </a:rPr>
                <a:t>Vitality Zone: </a:t>
              </a:r>
              <a:r>
                <a:rPr lang="en-AU" sz="800" b="1" dirty="0">
                  <a:solidFill>
                    <a:srgbClr val="FFC000"/>
                  </a:solidFill>
                  <a:latin typeface="Century Gothic" panose="020B0502020202020204" pitchFamily="34" charset="0"/>
                  <a:ea typeface="Calibri" panose="020F0502020204030204" pitchFamily="34" charset="0"/>
                  <a:cs typeface="Cordia New" panose="020B0304020202020204" pitchFamily="34" charset="-34"/>
                </a:rPr>
                <a:t>Freedom and Energy</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Case Clinic continue. Iterate, iterate, iterate…, reflect, learn and adapt.</a:t>
              </a: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Be a work in progress </a:t>
              </a:r>
              <a:r>
                <a:rPr lang="en-AU" sz="800" dirty="0">
                  <a:effectLst/>
                  <a:latin typeface="Century Gothic" panose="020B0502020202020204" pitchFamily="34" charset="0"/>
                  <a:ea typeface="Calibri" panose="020F0502020204030204" pitchFamily="34" charset="0"/>
                  <a:cs typeface="Cordia New" panose="020B0304020202020204" pitchFamily="34" charset="-34"/>
                </a:rPr>
                <a:t>linking head, heart &amp; hand. </a:t>
              </a:r>
            </a:p>
            <a:p>
              <a:pPr algn="just"/>
              <a:r>
                <a:rPr lang="en-AU" sz="800" dirty="0">
                  <a:latin typeface="Century Gothic" panose="020B0502020202020204" pitchFamily="34" charset="0"/>
                  <a:ea typeface="Calibri" panose="020F0502020204030204" pitchFamily="34" charset="0"/>
                  <a:cs typeface="Cordia New" panose="020B0304020202020204" pitchFamily="34" charset="-34"/>
                </a:rPr>
                <a:t>Enabler: Synergising Viability, Vitality and Capacity Zones.</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44" name="TextBox 43">
              <a:extLst>
                <a:ext uri="{FF2B5EF4-FFF2-40B4-BE49-F238E27FC236}">
                  <a16:creationId xmlns:a16="http://schemas.microsoft.com/office/drawing/2014/main" id="{B3587F62-0D09-42F3-84D6-9F28EC4C0F32}"/>
                </a:ext>
              </a:extLst>
            </p:cNvPr>
            <p:cNvSpPr txBox="1"/>
            <p:nvPr/>
          </p:nvSpPr>
          <p:spPr>
            <a:xfrm>
              <a:off x="8065710" y="5865792"/>
              <a:ext cx="3875584" cy="584775"/>
            </a:xfrm>
            <a:prstGeom prst="rect">
              <a:avLst/>
            </a:prstGeom>
            <a:noFill/>
          </p:spPr>
          <p:txBody>
            <a:bodyPr wrap="square">
              <a:spAutoFit/>
            </a:bodyPr>
            <a:lstStyle/>
            <a:p>
              <a:pPr algn="just"/>
              <a:r>
                <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rPr>
                <a:t>8. Propagation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a:t>
              </a:r>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he action of spreading / promoting an idea or theory. </a:t>
              </a:r>
              <a:endParaRPr lang="en-AU" sz="800" dirty="0">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b="1" dirty="0">
                  <a:solidFill>
                    <a:schemeClr val="accent2">
                      <a:lumMod val="75000"/>
                    </a:schemeClr>
                  </a:solidFill>
                  <a:effectLst/>
                  <a:latin typeface="Century Gothic" panose="020B0502020202020204" pitchFamily="34" charset="0"/>
                  <a:ea typeface="Calibri" panose="020F0502020204030204" pitchFamily="34" charset="0"/>
                  <a:cs typeface="Arial" panose="020B0604020202020204" pitchFamily="34" charset="0"/>
                </a:rPr>
                <a:t>Viability Zone: </a:t>
              </a:r>
              <a:r>
                <a:rPr lang="en-AU" sz="800" b="1" dirty="0">
                  <a:solidFill>
                    <a:srgbClr val="FFC000"/>
                  </a:solidFill>
                  <a:effectLst/>
                  <a:latin typeface="Century Gothic" panose="020B0502020202020204" pitchFamily="34" charset="0"/>
                  <a:ea typeface="Calibri" panose="020F0502020204030204" pitchFamily="34" charset="0"/>
                  <a:cs typeface="Arial" panose="020B0604020202020204" pitchFamily="34" charset="0"/>
                </a:rPr>
                <a:t>Mindset and Values</a:t>
              </a:r>
              <a:endParaRPr lang="en-AU" sz="800" b="1" dirty="0">
                <a:solidFill>
                  <a:srgbClr val="FFC000"/>
                </a:solidFill>
                <a:effectLst/>
                <a:latin typeface="Century Gothic" panose="020B0502020202020204" pitchFamily="34" charset="0"/>
                <a:ea typeface="Calibri" panose="020F0502020204030204" pitchFamily="34" charset="0"/>
                <a:cs typeface="Cordia New" panose="020B0304020202020204" pitchFamily="34" charset="-34"/>
              </a:endParaRPr>
            </a:p>
            <a:p>
              <a:pPr algn="just"/>
              <a:r>
                <a:rPr lang="en-AU" sz="800" dirty="0">
                  <a:solidFill>
                    <a:srgbClr val="000000"/>
                  </a:solidFill>
                  <a:effectLst/>
                  <a:latin typeface="Century Gothic" panose="020B0502020202020204" pitchFamily="34" charset="0"/>
                  <a:ea typeface="Calibri" panose="020F0502020204030204" pitchFamily="34" charset="0"/>
                  <a:cs typeface="Arial" panose="020B0604020202020204" pitchFamily="34" charset="0"/>
                </a:rPr>
                <a:t>Act strategically, engage purposefully. Measure impact. </a:t>
              </a:r>
            </a:p>
            <a:p>
              <a:pPr algn="just"/>
              <a:r>
                <a:rPr lang="en-AU" sz="800" b="1" dirty="0">
                  <a:effectLst/>
                  <a:latin typeface="Century Gothic" panose="020B0502020202020204" pitchFamily="34" charset="0"/>
                  <a:ea typeface="Calibri" panose="020F0502020204030204" pitchFamily="34" charset="0"/>
                  <a:cs typeface="Cordia New" panose="020B0304020202020204" pitchFamily="34" charset="-34"/>
                </a:rPr>
                <a:t>Take baby steps </a:t>
              </a:r>
              <a:r>
                <a:rPr lang="en-AU" sz="800" dirty="0">
                  <a:effectLst/>
                  <a:latin typeface="Century Gothic" panose="020B0502020202020204" pitchFamily="34" charset="0"/>
                  <a:ea typeface="Calibri" panose="020F0502020204030204" pitchFamily="34" charset="0"/>
                  <a:cs typeface="Cordia New" panose="020B0304020202020204" pitchFamily="34" charset="-34"/>
                </a:rPr>
                <a:t>and celebrate small victories. </a:t>
              </a:r>
            </a:p>
          </p:txBody>
        </p:sp>
        <p:sp>
          <p:nvSpPr>
            <p:cNvPr id="46" name="TextBox 45">
              <a:extLst>
                <a:ext uri="{FF2B5EF4-FFF2-40B4-BE49-F238E27FC236}">
                  <a16:creationId xmlns:a16="http://schemas.microsoft.com/office/drawing/2014/main" id="{55D721C5-94CC-4C30-83A3-F74F8F07E650}"/>
                </a:ext>
              </a:extLst>
            </p:cNvPr>
            <p:cNvSpPr txBox="1"/>
            <p:nvPr/>
          </p:nvSpPr>
          <p:spPr>
            <a:xfrm>
              <a:off x="8081876" y="509623"/>
              <a:ext cx="3878776" cy="461665"/>
            </a:xfrm>
            <a:prstGeom prst="rect">
              <a:avLst/>
            </a:prstGeom>
            <a:noFill/>
          </p:spPr>
          <p:txBody>
            <a:bodyPr wrap="square">
              <a:spAutoFit/>
            </a:bodyPr>
            <a:lstStyle/>
            <a:p>
              <a:pPr algn="just"/>
              <a:r>
                <a:rPr lang="en-AU" sz="800" b="1">
                  <a:solidFill>
                    <a:srgbClr val="FFC000"/>
                  </a:solidFill>
                  <a:effectLst/>
                  <a:latin typeface="Century Gothic" panose="020B0502020202020204" pitchFamily="34" charset="0"/>
                  <a:ea typeface="Calibri" panose="020F0502020204030204" pitchFamily="34" charset="0"/>
                  <a:cs typeface="Arial" panose="020B0604020202020204" pitchFamily="34" charset="0"/>
                </a:rPr>
                <a:t>The Sections </a:t>
              </a:r>
              <a:r>
                <a:rPr lang="en-AU" sz="800">
                  <a:effectLst/>
                  <a:latin typeface="Century Gothic" panose="020B0502020202020204" pitchFamily="34" charset="0"/>
                  <a:ea typeface="Calibri" panose="020F0502020204030204" pitchFamily="34" charset="0"/>
                  <a:cs typeface="Arial" panose="020B0604020202020204" pitchFamily="34" charset="0"/>
                </a:rPr>
                <a:t>(6) smaller inside </a:t>
              </a:r>
              <a:r>
                <a:rPr lang="en-AU" sz="800">
                  <a:latin typeface="Century Gothic" panose="020B0502020202020204" pitchFamily="34" charset="0"/>
                  <a:ea typeface="Calibri" panose="020F0502020204030204" pitchFamily="34" charset="0"/>
                  <a:cs typeface="Arial" panose="020B0604020202020204" pitchFamily="34" charset="0"/>
                </a:rPr>
                <a:t>(8) larger outside sections that are </a:t>
              </a:r>
              <a:r>
                <a:rPr lang="en-AU" sz="800">
                  <a:effectLst/>
                  <a:latin typeface="Century Gothic" panose="020B0502020202020204" pitchFamily="34" charset="0"/>
                  <a:ea typeface="Calibri" panose="020F0502020204030204" pitchFamily="34" charset="0"/>
                  <a:cs typeface="Arial" panose="020B0604020202020204" pitchFamily="34" charset="0"/>
                </a:rPr>
                <a:t>areas of interest that support the forming and activation of components that make up the action reflection leaning journey.  </a:t>
              </a:r>
              <a:endParaRPr lang="en-AU" sz="800">
                <a:latin typeface="Century Gothic" panose="020B0502020202020204" pitchFamily="34" charset="0"/>
              </a:endParaRPr>
            </a:p>
          </p:txBody>
        </p:sp>
      </p:grpSp>
      <p:sp>
        <p:nvSpPr>
          <p:cNvPr id="57" name="TextBox 56">
            <a:extLst>
              <a:ext uri="{FF2B5EF4-FFF2-40B4-BE49-F238E27FC236}">
                <a16:creationId xmlns:a16="http://schemas.microsoft.com/office/drawing/2014/main" id="{4A3770D2-59C0-4E2A-B5C1-02BDAE224B82}"/>
              </a:ext>
            </a:extLst>
          </p:cNvPr>
          <p:cNvSpPr txBox="1"/>
          <p:nvPr/>
        </p:nvSpPr>
        <p:spPr>
          <a:xfrm>
            <a:off x="113122" y="6281235"/>
            <a:ext cx="4064395" cy="430887"/>
          </a:xfrm>
          <a:prstGeom prst="rect">
            <a:avLst/>
          </a:prstGeom>
          <a:noFill/>
        </p:spPr>
        <p:txBody>
          <a:bodyPr wrap="square">
            <a:spAutoFit/>
          </a:bodyPr>
          <a:lstStyle/>
          <a:p>
            <a:pPr algn="ctr"/>
            <a:r>
              <a:rPr lang="en-AU" sz="1100" b="1" i="1" dirty="0">
                <a:solidFill>
                  <a:srgbClr val="00B0F0"/>
                </a:solidFill>
                <a:effectLst/>
                <a:latin typeface="Century Gothic" panose="020B0502020202020204" pitchFamily="34" charset="0"/>
                <a:ea typeface="Calibri" panose="020F0502020204030204" pitchFamily="34" charset="0"/>
                <a:cs typeface="Cordia New" panose="020B0304020202020204" pitchFamily="34" charset="-34"/>
              </a:rPr>
              <a:t>Youth-led, youth-run co-creating </a:t>
            </a:r>
            <a:r>
              <a:rPr lang="en-AU" sz="1100" b="1" i="1" dirty="0">
                <a:solidFill>
                  <a:srgbClr val="00B0F0"/>
                </a:solidFill>
                <a:latin typeface="Century Gothic" panose="020B0502020202020204" pitchFamily="34" charset="0"/>
                <a:ea typeface="Calibri" panose="020F0502020204030204" pitchFamily="34" charset="0"/>
                <a:cs typeface="Cordia New" panose="020B0304020202020204" pitchFamily="34" charset="-34"/>
              </a:rPr>
              <a:t>actionable wellbeing prototypes to benefit self, others and nature</a:t>
            </a:r>
            <a:r>
              <a:rPr lang="en-AU" sz="1100" b="1" i="1" dirty="0">
                <a:solidFill>
                  <a:srgbClr val="00B0F0"/>
                </a:solidFill>
                <a:effectLst/>
                <a:latin typeface="Century Gothic" panose="020B0502020202020204" pitchFamily="34" charset="0"/>
                <a:ea typeface="Calibri" panose="020F0502020204030204" pitchFamily="34" charset="0"/>
                <a:cs typeface="Cordia New" panose="020B0304020202020204" pitchFamily="34" charset="-34"/>
              </a:rPr>
              <a:t>.</a:t>
            </a:r>
            <a:endParaRPr lang="en-AU" sz="1100" dirty="0"/>
          </a:p>
        </p:txBody>
      </p:sp>
      <p:sp>
        <p:nvSpPr>
          <p:cNvPr id="67" name="Rectangle 21">
            <a:extLst>
              <a:ext uri="{FF2B5EF4-FFF2-40B4-BE49-F238E27FC236}">
                <a16:creationId xmlns:a16="http://schemas.microsoft.com/office/drawing/2014/main" id="{2AAF5437-1B9C-41AB-98B6-7332ED23BB85}"/>
              </a:ext>
            </a:extLst>
          </p:cNvPr>
          <p:cNvSpPr>
            <a:spLocks noChangeArrowheads="1"/>
          </p:cNvSpPr>
          <p:nvPr/>
        </p:nvSpPr>
        <p:spPr bwMode="auto">
          <a:xfrm>
            <a:off x="4263382" y="4423782"/>
            <a:ext cx="369691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AU" altLang="en-US" sz="800" b="1" i="0" u="none" strike="noStrike" cap="none" normalizeH="0" baseline="0">
                <a:ln>
                  <a:noFill/>
                </a:ln>
                <a:solidFill>
                  <a:srgbClr val="C45911"/>
                </a:solidFill>
                <a:effectLst/>
                <a:latin typeface="Century Gothic" panose="020B0502020202020204" pitchFamily="34" charset="0"/>
                <a:ea typeface="Calibri" panose="020F0502020204030204" pitchFamily="34" charset="0"/>
                <a:cs typeface="Cordia New" panose="020B0304020202020204" pitchFamily="34" charset="-34"/>
              </a:rPr>
              <a:t>Viability Zone: </a:t>
            </a:r>
            <a:r>
              <a:rPr kumimoji="0" lang="en-GB" altLang="en-US" sz="800" b="0" i="0" u="none" strike="noStrike" cap="none" normalizeH="0" baseline="0">
                <a:ln>
                  <a:noFill/>
                </a:ln>
                <a:solidFill>
                  <a:schemeClr val="tx1"/>
                </a:solidFill>
                <a:effectLst/>
                <a:latin typeface="Century Gothic" panose="020B0502020202020204" pitchFamily="34" charset="0"/>
                <a:ea typeface="Calibri" panose="020F0502020204030204" pitchFamily="34" charset="0"/>
                <a:cs typeface="Cordia New" panose="020B0304020202020204" pitchFamily="34" charset="-34"/>
              </a:rPr>
              <a:t>mindsets and values from which the concept of caring about and for self, others and nature arises and endures. (Caring context and interconnectedness.  Meaningfulness)</a:t>
            </a:r>
            <a:endParaRPr kumimoji="0" lang="en-AU" altLang="en-US" sz="1800" b="0" i="0" u="none" strike="noStrike" cap="none" normalizeH="0" baseline="0">
              <a:ln>
                <a:noFill/>
              </a:ln>
              <a:solidFill>
                <a:schemeClr val="tx1"/>
              </a:solidFill>
              <a:effectLst/>
              <a:latin typeface="Century Gothic" panose="020B0502020202020204" pitchFamily="34" charset="0"/>
            </a:endParaRPr>
          </a:p>
        </p:txBody>
      </p:sp>
      <p:sp>
        <p:nvSpPr>
          <p:cNvPr id="68" name="Rectangle 27">
            <a:extLst>
              <a:ext uri="{FF2B5EF4-FFF2-40B4-BE49-F238E27FC236}">
                <a16:creationId xmlns:a16="http://schemas.microsoft.com/office/drawing/2014/main" id="{B35203C1-1CE0-4A27-860A-92B07F841056}"/>
              </a:ext>
            </a:extLst>
          </p:cNvPr>
          <p:cNvSpPr>
            <a:spLocks noChangeArrowheads="1"/>
          </p:cNvSpPr>
          <p:nvPr/>
        </p:nvSpPr>
        <p:spPr bwMode="auto">
          <a:xfrm>
            <a:off x="4264576" y="4833968"/>
            <a:ext cx="369572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AU" altLang="en-US" sz="800" b="1" i="0" u="none" strike="noStrike" cap="none" normalizeH="0" baseline="0">
                <a:ln>
                  <a:noFill/>
                </a:ln>
                <a:solidFill>
                  <a:srgbClr val="C45911"/>
                </a:solidFill>
                <a:effectLst/>
                <a:latin typeface="Century Gothic" panose="020B0502020202020204" pitchFamily="34" charset="0"/>
                <a:ea typeface="Calibri" panose="020F0502020204030204" pitchFamily="34" charset="0"/>
                <a:cs typeface="Arial" panose="020B0604020202020204" pitchFamily="34" charset="0"/>
              </a:rPr>
              <a:t>Vitality Zone: </a:t>
            </a:r>
            <a:r>
              <a:rPr kumimoji="0" lang="en-GB" altLang="en-US" sz="800" b="0" i="0" u="none" strike="noStrike" cap="none" normalizeH="0" baseline="0">
                <a:ln>
                  <a:noFill/>
                </a:ln>
                <a:solidFill>
                  <a:srgbClr val="000000"/>
                </a:solidFill>
                <a:effectLst/>
                <a:latin typeface="Century Gothic" panose="020B0502020202020204" pitchFamily="34" charset="0"/>
                <a:ea typeface="Calibri" panose="020F0502020204030204" pitchFamily="34" charset="0"/>
                <a:cs typeface="Arial" panose="020B0604020202020204" pitchFamily="34" charset="0"/>
              </a:rPr>
              <a:t>comprises of individual or group freedom to choose a range of caring actions and the belief, desire, and having the simultaneous positive physical and </a:t>
            </a:r>
            <a:r>
              <a:rPr kumimoji="0" lang="en-AU" altLang="en-US" sz="800" b="0" i="0" u="none" strike="noStrike" cap="none" normalizeH="0" baseline="0">
                <a:ln>
                  <a:noFill/>
                </a:ln>
                <a:solidFill>
                  <a:srgbClr val="000000"/>
                </a:solidFill>
                <a:effectLst/>
                <a:latin typeface="Century Gothic" panose="020B0502020202020204" pitchFamily="34" charset="0"/>
                <a:ea typeface="Calibri" panose="020F0502020204030204" pitchFamily="34" charset="0"/>
                <a:cs typeface="Arial" panose="020B0604020202020204" pitchFamily="34" charset="0"/>
              </a:rPr>
              <a:t>psychological </a:t>
            </a:r>
            <a:r>
              <a:rPr kumimoji="0" lang="en-GB" altLang="en-US" sz="800" b="0" i="0" u="none" strike="noStrike" cap="none" normalizeH="0" baseline="0">
                <a:ln>
                  <a:noFill/>
                </a:ln>
                <a:solidFill>
                  <a:srgbClr val="000000"/>
                </a:solidFill>
                <a:effectLst/>
                <a:latin typeface="Century Gothic" panose="020B0502020202020204" pitchFamily="34" charset="0"/>
                <a:ea typeface="Calibri" panose="020F0502020204030204" pitchFamily="34" charset="0"/>
                <a:cs typeface="Arial" panose="020B0604020202020204" pitchFamily="34" charset="0"/>
              </a:rPr>
              <a:t>energy to intentionally enact that action. (Caring action, reflection and intentionality. Comprehensibility)</a:t>
            </a:r>
            <a:endParaRPr kumimoji="0" lang="en-AU" altLang="en-US" sz="1800" b="0" i="0" u="none" strike="noStrike" cap="none" normalizeH="0" baseline="0">
              <a:ln>
                <a:noFill/>
              </a:ln>
              <a:solidFill>
                <a:schemeClr val="tx1"/>
              </a:solidFill>
              <a:effectLst/>
              <a:latin typeface="Arial" panose="020B0604020202020204" pitchFamily="34" charset="0"/>
            </a:endParaRPr>
          </a:p>
        </p:txBody>
      </p:sp>
      <p:sp>
        <p:nvSpPr>
          <p:cNvPr id="69" name="Rectangle 33">
            <a:extLst>
              <a:ext uri="{FF2B5EF4-FFF2-40B4-BE49-F238E27FC236}">
                <a16:creationId xmlns:a16="http://schemas.microsoft.com/office/drawing/2014/main" id="{DF7C0BFD-CC10-4DEF-86FC-A46F6CBD103A}"/>
              </a:ext>
            </a:extLst>
          </p:cNvPr>
          <p:cNvSpPr>
            <a:spLocks noChangeArrowheads="1"/>
          </p:cNvSpPr>
          <p:nvPr/>
        </p:nvSpPr>
        <p:spPr bwMode="auto">
          <a:xfrm>
            <a:off x="4263455" y="5481222"/>
            <a:ext cx="369572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AU" altLang="en-US" sz="800" b="1" i="0" u="none" strike="noStrike" cap="none" normalizeH="0" baseline="0">
                <a:ln>
                  <a:noFill/>
                </a:ln>
                <a:solidFill>
                  <a:srgbClr val="C45911"/>
                </a:solidFill>
                <a:effectLst/>
                <a:latin typeface="Century Gothic" panose="020B0502020202020204" pitchFamily="34" charset="0"/>
                <a:ea typeface="Calibri" panose="020F0502020204030204" pitchFamily="34" charset="0"/>
                <a:cs typeface="Cordia New" panose="020B0304020202020204" pitchFamily="34" charset="-34"/>
              </a:rPr>
              <a:t>Capacity Zone: </a:t>
            </a:r>
            <a:r>
              <a:rPr kumimoji="0" lang="en-GB" altLang="en-US" sz="800" b="0" i="0" u="none" strike="noStrike" cap="none" normalizeH="0" baseline="0">
                <a:ln>
                  <a:noFill/>
                </a:ln>
                <a:solidFill>
                  <a:schemeClr val="tx1"/>
                </a:solidFill>
                <a:effectLst/>
                <a:latin typeface="Century Gothic" panose="020B0502020202020204" pitchFamily="34" charset="0"/>
                <a:ea typeface="Calibri" panose="020F0502020204030204" pitchFamily="34" charset="0"/>
                <a:cs typeface="Cordia New" panose="020B0304020202020204" pitchFamily="34" charset="-34"/>
              </a:rPr>
              <a:t>self-regulation (awareness, attention, emotions and behaviours) and the knowledge and skills that contribute to improved levels of agency and competency for caring action and reflection. (Caring learning and adaption. Manageability)</a:t>
            </a:r>
            <a:endParaRPr kumimoji="0" lang="en-AU" altLang="en-US" sz="1800" b="0" i="0" u="none" strike="noStrike" cap="none" normalizeH="0" baseline="0">
              <a:ln>
                <a:noFill/>
              </a:ln>
              <a:solidFill>
                <a:schemeClr val="tx1"/>
              </a:solidFill>
              <a:effectLst/>
              <a:latin typeface="Arial" panose="020B0604020202020204" pitchFamily="34" charset="0"/>
            </a:endParaRPr>
          </a:p>
        </p:txBody>
      </p:sp>
      <p:sp>
        <p:nvSpPr>
          <p:cNvPr id="74" name="TextBox 73">
            <a:extLst>
              <a:ext uri="{FF2B5EF4-FFF2-40B4-BE49-F238E27FC236}">
                <a16:creationId xmlns:a16="http://schemas.microsoft.com/office/drawing/2014/main" id="{583FE491-F21D-433B-810E-45CCF369258F}"/>
              </a:ext>
            </a:extLst>
          </p:cNvPr>
          <p:cNvSpPr txBox="1"/>
          <p:nvPr/>
        </p:nvSpPr>
        <p:spPr>
          <a:xfrm>
            <a:off x="4263382" y="4018120"/>
            <a:ext cx="3687169" cy="461665"/>
          </a:xfrm>
          <a:prstGeom prst="rect">
            <a:avLst/>
          </a:prstGeom>
          <a:noFill/>
        </p:spPr>
        <p:txBody>
          <a:bodyPr wrap="square">
            <a:spAutoFit/>
          </a:bodyPr>
          <a:lstStyle/>
          <a:p>
            <a:pPr algn="just"/>
            <a:r>
              <a:rPr lang="en-AU" sz="800" b="1" dirty="0">
                <a:solidFill>
                  <a:srgbClr val="C45911"/>
                </a:solidFill>
                <a:effectLst/>
                <a:latin typeface="Century Gothic" panose="020B0502020202020204" pitchFamily="34" charset="0"/>
                <a:ea typeface="Calibri" panose="020F0502020204030204" pitchFamily="34" charset="0"/>
                <a:cs typeface="Arial" panose="020B0604020202020204" pitchFamily="34" charset="0"/>
              </a:rPr>
              <a:t>The Breaks</a:t>
            </a:r>
            <a:r>
              <a:rPr lang="en-AU" sz="800" dirty="0">
                <a:solidFill>
                  <a:srgbClr val="C45911"/>
                </a:solidFill>
                <a:effectLst/>
                <a:latin typeface="Century Gothic" panose="020B0502020202020204" pitchFamily="34" charset="0"/>
                <a:ea typeface="Calibri" panose="020F0502020204030204" pitchFamily="34" charset="0"/>
                <a:cs typeface="Arial" panose="020B0604020202020204" pitchFamily="34" charset="0"/>
              </a:rPr>
              <a:t> </a:t>
            </a:r>
            <a:r>
              <a:rPr lang="en-AU" sz="800" dirty="0">
                <a:effectLst/>
                <a:latin typeface="Century Gothic" panose="020B0502020202020204" pitchFamily="34" charset="0"/>
                <a:ea typeface="Calibri" panose="020F0502020204030204" pitchFamily="34" charset="0"/>
                <a:cs typeface="Arial" panose="020B0604020202020204" pitchFamily="34" charset="0"/>
              </a:rPr>
              <a:t>positioned within The Waves symbolises the three permanent interconnected elements / zones that support the </a:t>
            </a:r>
            <a:r>
              <a:rPr lang="en-AU" sz="800" dirty="0">
                <a:effectLst/>
                <a:latin typeface="Century Gothic" panose="020B0502020202020204" pitchFamily="34" charset="0"/>
                <a:ea typeface="Calibri" panose="020F0502020204030204" pitchFamily="34" charset="0"/>
                <a:cs typeface="Cordia New" panose="020B0304020202020204" pitchFamily="34" charset="-34"/>
              </a:rPr>
              <a:t>process by which wellbeing and vitality potential gets shifted into existence. </a:t>
            </a:r>
            <a:endParaRPr lang="en-AU" sz="800" dirty="0"/>
          </a:p>
        </p:txBody>
      </p:sp>
      <p:sp>
        <p:nvSpPr>
          <p:cNvPr id="81" name="TextBox 80">
            <a:extLst>
              <a:ext uri="{FF2B5EF4-FFF2-40B4-BE49-F238E27FC236}">
                <a16:creationId xmlns:a16="http://schemas.microsoft.com/office/drawing/2014/main" id="{95647F21-66DA-4FE1-ADDD-4DC91AA31944}"/>
              </a:ext>
            </a:extLst>
          </p:cNvPr>
          <p:cNvSpPr txBox="1"/>
          <p:nvPr/>
        </p:nvSpPr>
        <p:spPr>
          <a:xfrm>
            <a:off x="4272008" y="3735747"/>
            <a:ext cx="3687169" cy="338554"/>
          </a:xfrm>
          <a:prstGeom prst="rect">
            <a:avLst/>
          </a:prstGeom>
          <a:noFill/>
        </p:spPr>
        <p:txBody>
          <a:bodyPr wrap="square">
            <a:spAutoFit/>
          </a:bodyPr>
          <a:lstStyle/>
          <a:p>
            <a:pPr algn="just"/>
            <a:r>
              <a:rPr lang="en-AU" sz="800" b="1">
                <a:solidFill>
                  <a:schemeClr val="bg1">
                    <a:lumMod val="50000"/>
                  </a:schemeClr>
                </a:solidFill>
                <a:effectLst/>
                <a:latin typeface="Century Gothic" panose="020B0502020202020204" pitchFamily="34" charset="0"/>
                <a:ea typeface="Calibri" panose="020F0502020204030204" pitchFamily="34" charset="0"/>
                <a:cs typeface="Arial" panose="020B0604020202020204" pitchFamily="34" charset="0"/>
              </a:rPr>
              <a:t>The Conditions </a:t>
            </a:r>
            <a:r>
              <a:rPr lang="en-AU" sz="800">
                <a:effectLst/>
                <a:latin typeface="Century Gothic" panose="020B0502020202020204" pitchFamily="34" charset="0"/>
                <a:ea typeface="Calibri" panose="020F0502020204030204" pitchFamily="34" charset="0"/>
                <a:cs typeface="Arial" panose="020B0604020202020204" pitchFamily="34" charset="0"/>
              </a:rPr>
              <a:t>symbolises the ever-changing influences and focus within both our inside and outside worlds. Me &amp; We, Place &amp; Planet.</a:t>
            </a:r>
            <a:endParaRPr lang="en-AU" sz="800"/>
          </a:p>
        </p:txBody>
      </p:sp>
      <p:sp>
        <p:nvSpPr>
          <p:cNvPr id="84" name="TextBox 83">
            <a:extLst>
              <a:ext uri="{FF2B5EF4-FFF2-40B4-BE49-F238E27FC236}">
                <a16:creationId xmlns:a16="http://schemas.microsoft.com/office/drawing/2014/main" id="{C7A379CD-2A20-4665-AD93-F7A4D7BDCB89}"/>
              </a:ext>
            </a:extLst>
          </p:cNvPr>
          <p:cNvSpPr txBox="1"/>
          <p:nvPr/>
        </p:nvSpPr>
        <p:spPr>
          <a:xfrm>
            <a:off x="4264577" y="6355832"/>
            <a:ext cx="3656585" cy="345929"/>
          </a:xfrm>
          <a:prstGeom prst="rect">
            <a:avLst/>
          </a:prstGeom>
          <a:noFill/>
        </p:spPr>
        <p:txBody>
          <a:bodyPr wrap="square">
            <a:spAutoFit/>
          </a:bodyPr>
          <a:lstStyle/>
          <a:p>
            <a:pPr algn="just">
              <a:lnSpc>
                <a:spcPct val="107000"/>
              </a:lnSpc>
              <a:spcAft>
                <a:spcPts val="800"/>
              </a:spcAft>
            </a:pPr>
            <a:r>
              <a:rPr lang="en-AU" sz="800" b="1" kern="800"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Tide </a:t>
            </a:r>
            <a:r>
              <a:rPr lang="en-AU" sz="800" kern="800" dirty="0">
                <a:latin typeface="Century Gothic" panose="020B0502020202020204" pitchFamily="34" charset="0"/>
                <a:ea typeface="Calibri" panose="020F0502020204030204" pitchFamily="34" charset="0"/>
                <a:cs typeface="Arial" panose="020B0604020202020204" pitchFamily="34" charset="0"/>
              </a:rPr>
              <a:t>symbolises </a:t>
            </a:r>
            <a:r>
              <a:rPr lang="en-AU" sz="800" kern="800" dirty="0">
                <a:effectLst/>
                <a:latin typeface="Century Gothic" panose="020B0502020202020204" pitchFamily="34" charset="0"/>
                <a:ea typeface="Calibri" panose="020F0502020204030204" pitchFamily="34" charset="0"/>
                <a:cs typeface="Arial" panose="020B0604020202020204" pitchFamily="34" charset="0"/>
              </a:rPr>
              <a:t>the shifting boundary of the eco</a:t>
            </a:r>
            <a:r>
              <a:rPr lang="en-AU" sz="800" kern="800" dirty="0">
                <a:latin typeface="Century Gothic" panose="020B0502020202020204" pitchFamily="34" charset="0"/>
                <a:ea typeface="Calibri" panose="020F0502020204030204" pitchFamily="34" charset="0"/>
                <a:cs typeface="Arial" panose="020B0604020202020204" pitchFamily="34" charset="0"/>
              </a:rPr>
              <a:t>system and edge of our </a:t>
            </a:r>
            <a:r>
              <a:rPr lang="en-AU" sz="800" kern="800" dirty="0">
                <a:effectLst/>
                <a:latin typeface="Century Gothic" panose="020B0502020202020204" pitchFamily="34" charset="0"/>
                <a:ea typeface="Calibri" panose="020F0502020204030204" pitchFamily="34" charset="0"/>
                <a:cs typeface="Arial" panose="020B0604020202020204" pitchFamily="34" charset="0"/>
              </a:rPr>
              <a:t>learning zone, the place were potential can be observed. </a:t>
            </a:r>
            <a:endParaRPr lang="en-AU" sz="800" kern="800" dirty="0">
              <a:effectLst/>
              <a:latin typeface="Arial Nova Light" panose="020B0304020202020204" pitchFamily="34" charset="0"/>
              <a:ea typeface="Calibri" panose="020F050202020403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B0742022-79D0-41E5-9105-8EB1F9621165}"/>
              </a:ext>
            </a:extLst>
          </p:cNvPr>
          <p:cNvSpPr txBox="1"/>
          <p:nvPr/>
        </p:nvSpPr>
        <p:spPr>
          <a:xfrm>
            <a:off x="4265920" y="2910553"/>
            <a:ext cx="3648092" cy="584775"/>
          </a:xfrm>
          <a:prstGeom prst="rect">
            <a:avLst/>
          </a:prstGeom>
          <a:noFill/>
        </p:spPr>
        <p:txBody>
          <a:bodyPr wrap="square">
            <a:spAutoFit/>
          </a:bodyPr>
          <a:lstStyle/>
          <a:p>
            <a:pPr algn="just"/>
            <a:r>
              <a:rPr lang="en-AU" sz="8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Waves </a:t>
            </a:r>
            <a:r>
              <a:rPr lang="en-AU" sz="800" dirty="0">
                <a:effectLst/>
                <a:latin typeface="Century Gothic" panose="020B0502020202020204" pitchFamily="34" charset="0"/>
                <a:ea typeface="Calibri" panose="020F0502020204030204" pitchFamily="34" charset="0"/>
                <a:cs typeface="Arial" panose="020B0604020202020204" pitchFamily="34" charset="0"/>
              </a:rPr>
              <a:t>symbolises the eternal emerging paths in life, The Journey  (meaning in life, lifeforce, strengths use and flow). The shape reflects the innate ebbs and flows, and the interwoven, interconnected bonds within and between self, others and nature. </a:t>
            </a:r>
            <a:endParaRPr lang="en-AU" sz="800" dirty="0"/>
          </a:p>
        </p:txBody>
      </p:sp>
      <p:sp>
        <p:nvSpPr>
          <p:cNvPr id="56" name="TextBox 55">
            <a:extLst>
              <a:ext uri="{FF2B5EF4-FFF2-40B4-BE49-F238E27FC236}">
                <a16:creationId xmlns:a16="http://schemas.microsoft.com/office/drawing/2014/main" id="{FE99E600-2EEA-469A-9C82-62A00A1B65D9}"/>
              </a:ext>
            </a:extLst>
          </p:cNvPr>
          <p:cNvSpPr txBox="1"/>
          <p:nvPr/>
        </p:nvSpPr>
        <p:spPr>
          <a:xfrm>
            <a:off x="4263423" y="193296"/>
            <a:ext cx="3648092" cy="707886"/>
          </a:xfrm>
          <a:prstGeom prst="rect">
            <a:avLst/>
          </a:prstGeom>
          <a:noFill/>
        </p:spPr>
        <p:txBody>
          <a:bodyPr wrap="square">
            <a:spAutoFit/>
          </a:bodyPr>
          <a:lstStyle/>
          <a:p>
            <a:pPr algn="just"/>
            <a:r>
              <a:rPr lang="en-AU" sz="800" b="1">
                <a:effectLst/>
                <a:latin typeface="Century Gothic" panose="020B0502020202020204" pitchFamily="34" charset="0"/>
                <a:ea typeface="Calibri" panose="020F0502020204030204" pitchFamily="34" charset="0"/>
                <a:cs typeface="Times New Roman" panose="02020603050405020304" pitchFamily="18" charset="0"/>
              </a:rPr>
              <a:t>The Ecosystem </a:t>
            </a:r>
            <a:r>
              <a:rPr lang="en-AU" sz="800">
                <a:effectLst/>
                <a:latin typeface="Century Gothic" panose="020B0502020202020204" pitchFamily="34" charset="0"/>
                <a:ea typeface="Calibri" panose="020F0502020204030204" pitchFamily="34" charset="0"/>
                <a:cs typeface="Times New Roman" panose="02020603050405020304" pitchFamily="18" charset="0"/>
              </a:rPr>
              <a:t>is a visual representation to support engaging with  the Waves of Wellbeings - Action reflection learning journey and the  associated elements that make up a flourishing wellbeing ecosystem. The Ecosystem is shown as symbols and patterns to highlight the order, categories and relationships within and around the learning journey.</a:t>
            </a:r>
            <a:endParaRPr lang="en-AU" sz="800"/>
          </a:p>
        </p:txBody>
      </p:sp>
      <p:sp>
        <p:nvSpPr>
          <p:cNvPr id="53" name="TextBox 52">
            <a:extLst>
              <a:ext uri="{FF2B5EF4-FFF2-40B4-BE49-F238E27FC236}">
                <a16:creationId xmlns:a16="http://schemas.microsoft.com/office/drawing/2014/main" id="{785B41C0-7645-4BA0-98B2-D32C91E16150}"/>
              </a:ext>
            </a:extLst>
          </p:cNvPr>
          <p:cNvSpPr txBox="1"/>
          <p:nvPr/>
        </p:nvSpPr>
        <p:spPr>
          <a:xfrm>
            <a:off x="8073508" y="177224"/>
            <a:ext cx="3817175" cy="345864"/>
          </a:xfrm>
          <a:prstGeom prst="rect">
            <a:avLst/>
          </a:prstGeom>
          <a:noFill/>
        </p:spPr>
        <p:txBody>
          <a:bodyPr wrap="square">
            <a:spAutoFit/>
          </a:bodyPr>
          <a:lstStyle/>
          <a:p>
            <a:pPr algn="just">
              <a:lnSpc>
                <a:spcPct val="107000"/>
              </a:lnSpc>
              <a:spcAft>
                <a:spcPts val="800"/>
              </a:spcAft>
            </a:pPr>
            <a:r>
              <a:rPr lang="en-AU" sz="800" b="1" kern="800">
                <a:solidFill>
                  <a:srgbClr val="FF3300"/>
                </a:solidFill>
                <a:effectLst/>
                <a:latin typeface="Century Gothic" panose="020B0502020202020204" pitchFamily="34" charset="0"/>
                <a:ea typeface="Calibri" panose="020F0502020204030204" pitchFamily="34" charset="0"/>
                <a:cs typeface="Arial" panose="020B0604020202020204" pitchFamily="34" charset="0"/>
              </a:rPr>
              <a:t>The Source </a:t>
            </a:r>
            <a:r>
              <a:rPr lang="en-AU" sz="800" kern="800">
                <a:latin typeface="Century Gothic" panose="020B0502020202020204" pitchFamily="34" charset="0"/>
                <a:ea typeface="Calibri" panose="020F0502020204030204" pitchFamily="34" charset="0"/>
                <a:cs typeface="Arial" panose="020B0604020202020204" pitchFamily="34" charset="0"/>
              </a:rPr>
              <a:t>represents a primary source element of viability, vitality and capacity: awaken caring about and for self, others and nature</a:t>
            </a:r>
            <a:r>
              <a:rPr lang="en-AU" sz="800" kern="800" dirty="0">
                <a:latin typeface="Century Gothic" panose="020B0502020202020204" pitchFamily="34" charset="0"/>
                <a:ea typeface="Calibri" panose="020F0502020204030204" pitchFamily="34" charset="0"/>
                <a:cs typeface="Arial" panose="020B0604020202020204" pitchFamily="34" charset="0"/>
              </a:rPr>
              <a:t>.</a:t>
            </a:r>
            <a:endParaRPr lang="en-AU" sz="800" kern="800" dirty="0">
              <a:effectLst/>
              <a:latin typeface="Arial Nova Light" panose="020B0304020202020204" pitchFamily="34" charset="0"/>
              <a:ea typeface="Calibri" panose="020F050202020403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4782F256-ABEC-4892-98D7-54B6D8CEBE3F}"/>
              </a:ext>
            </a:extLst>
          </p:cNvPr>
          <p:cNvSpPr txBox="1"/>
          <p:nvPr/>
        </p:nvSpPr>
        <p:spPr>
          <a:xfrm>
            <a:off x="4263423" y="3436236"/>
            <a:ext cx="3648092" cy="345929"/>
          </a:xfrm>
          <a:prstGeom prst="rect">
            <a:avLst/>
          </a:prstGeom>
          <a:noFill/>
        </p:spPr>
        <p:txBody>
          <a:bodyPr wrap="square">
            <a:spAutoFit/>
          </a:bodyPr>
          <a:lstStyle/>
          <a:p>
            <a:pPr algn="just">
              <a:lnSpc>
                <a:spcPct val="107000"/>
              </a:lnSpc>
              <a:spcAft>
                <a:spcPts val="800"/>
              </a:spcAft>
            </a:pPr>
            <a:r>
              <a:rPr lang="en-AU" sz="800" b="1" kern="800">
                <a:solidFill>
                  <a:srgbClr val="FFC000"/>
                </a:solidFill>
                <a:effectLst/>
                <a:latin typeface="Century Gothic" panose="020B0502020202020204" pitchFamily="34" charset="0"/>
                <a:ea typeface="Calibri" panose="020F0502020204030204" pitchFamily="34" charset="0"/>
                <a:cs typeface="Arial" panose="020B0604020202020204" pitchFamily="34" charset="0"/>
              </a:rPr>
              <a:t>The Sun  </a:t>
            </a:r>
            <a:r>
              <a:rPr lang="en-AU" sz="800" kern="800">
                <a:latin typeface="Century Gothic" panose="020B0502020202020204" pitchFamily="34" charset="0"/>
                <a:ea typeface="Calibri" panose="020F0502020204030204" pitchFamily="34" charset="0"/>
                <a:cs typeface="Arial" panose="020B0604020202020204" pitchFamily="34" charset="0"/>
              </a:rPr>
              <a:t>symbolises </a:t>
            </a:r>
            <a:r>
              <a:rPr lang="en-AU" sz="800" kern="800">
                <a:effectLst/>
                <a:latin typeface="Century Gothic" panose="020B0502020202020204" pitchFamily="34" charset="0"/>
                <a:ea typeface="Calibri" panose="020F0502020204030204" pitchFamily="34" charset="0"/>
                <a:cs typeface="Arial" panose="020B0604020202020204" pitchFamily="34" charset="0"/>
              </a:rPr>
              <a:t>the future, our highest future possibility, the potential of the action reflection learning journey over time. </a:t>
            </a:r>
            <a:endParaRPr lang="en-AU" sz="800" kern="800">
              <a:effectLst/>
              <a:latin typeface="Arial Nova Light" panose="020B0304020202020204" pitchFamily="34" charset="0"/>
              <a:ea typeface="Calibri" panose="020F050202020403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D309F8D2-6742-4163-9559-61534BE75209}"/>
              </a:ext>
            </a:extLst>
          </p:cNvPr>
          <p:cNvGrpSpPr/>
          <p:nvPr/>
        </p:nvGrpSpPr>
        <p:grpSpPr>
          <a:xfrm>
            <a:off x="4440921" y="934885"/>
            <a:ext cx="570641" cy="527046"/>
            <a:chOff x="4502849" y="1057079"/>
            <a:chExt cx="570641" cy="527046"/>
          </a:xfrm>
        </p:grpSpPr>
        <p:pic>
          <p:nvPicPr>
            <p:cNvPr id="51" name="Picture 50" descr="thumb image">
              <a:extLst>
                <a:ext uri="{FF2B5EF4-FFF2-40B4-BE49-F238E27FC236}">
                  <a16:creationId xmlns:a16="http://schemas.microsoft.com/office/drawing/2014/main" id="{97FB2ACD-8B67-4F99-AF7D-2B9B397FCF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2550" y="1057079"/>
              <a:ext cx="345255" cy="345255"/>
            </a:xfrm>
            <a:prstGeom prst="rect">
              <a:avLst/>
            </a:prstGeom>
            <a:noFill/>
          </p:spPr>
        </p:pic>
        <p:sp>
          <p:nvSpPr>
            <p:cNvPr id="55" name="TextBox 54">
              <a:extLst>
                <a:ext uri="{FF2B5EF4-FFF2-40B4-BE49-F238E27FC236}">
                  <a16:creationId xmlns:a16="http://schemas.microsoft.com/office/drawing/2014/main" id="{C260E1EE-4E5B-453F-B98F-028AEF754406}"/>
                </a:ext>
              </a:extLst>
            </p:cNvPr>
            <p:cNvSpPr txBox="1"/>
            <p:nvPr/>
          </p:nvSpPr>
          <p:spPr>
            <a:xfrm>
              <a:off x="4502849" y="1369964"/>
              <a:ext cx="570641" cy="214161"/>
            </a:xfrm>
            <a:prstGeom prst="rect">
              <a:avLst/>
            </a:prstGeom>
            <a:noFill/>
          </p:spPr>
          <p:txBody>
            <a:bodyPr wrap="square">
              <a:spAutoFit/>
            </a:bodyPr>
            <a:lstStyle/>
            <a:p>
              <a:pPr algn="just">
                <a:lnSpc>
                  <a:spcPct val="107000"/>
                </a:lnSpc>
                <a:spcAft>
                  <a:spcPts val="800"/>
                </a:spcAft>
              </a:pPr>
              <a:r>
                <a:rPr lang="en-AU" sz="800" b="1" kern="800">
                  <a:solidFill>
                    <a:srgbClr val="FFC000"/>
                  </a:solidFill>
                  <a:effectLst/>
                  <a:latin typeface="Century Gothic" panose="020B0502020202020204" pitchFamily="34" charset="0"/>
                  <a:ea typeface="Calibri" panose="020F0502020204030204" pitchFamily="34" charset="0"/>
                  <a:cs typeface="Arial" panose="020B0604020202020204" pitchFamily="34" charset="0"/>
                </a:rPr>
                <a:t>The Sun</a:t>
              </a:r>
              <a:endParaRPr lang="en-AU" sz="800" kern="800">
                <a:effectLst/>
                <a:latin typeface="Arial Nova Light" panose="020B0304020202020204" pitchFamily="34" charset="0"/>
                <a:ea typeface="Calibri" panose="020F050202020403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C7DA2712-716D-4CC6-9142-2EB80FC5EB79}"/>
              </a:ext>
            </a:extLst>
          </p:cNvPr>
          <p:cNvGrpSpPr/>
          <p:nvPr/>
        </p:nvGrpSpPr>
        <p:grpSpPr>
          <a:xfrm>
            <a:off x="7112105" y="1423853"/>
            <a:ext cx="837925" cy="481188"/>
            <a:chOff x="7019706" y="1174749"/>
            <a:chExt cx="837925" cy="481188"/>
          </a:xfrm>
        </p:grpSpPr>
        <p:pic>
          <p:nvPicPr>
            <p:cNvPr id="45" name="Picture 44">
              <a:extLst>
                <a:ext uri="{FF2B5EF4-FFF2-40B4-BE49-F238E27FC236}">
                  <a16:creationId xmlns:a16="http://schemas.microsoft.com/office/drawing/2014/main" id="{9994029A-A750-4CD1-B8D3-8B94C4D130C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239655" y="1174749"/>
              <a:ext cx="322225" cy="312551"/>
            </a:xfrm>
            <a:prstGeom prst="rect">
              <a:avLst/>
            </a:prstGeom>
            <a:noFill/>
            <a:ln>
              <a:noFill/>
            </a:ln>
          </p:spPr>
        </p:pic>
        <p:sp>
          <p:nvSpPr>
            <p:cNvPr id="58" name="TextBox 57">
              <a:extLst>
                <a:ext uri="{FF2B5EF4-FFF2-40B4-BE49-F238E27FC236}">
                  <a16:creationId xmlns:a16="http://schemas.microsoft.com/office/drawing/2014/main" id="{9EC6B896-F9E7-4F4E-9844-2FE0B7BF20B3}"/>
                </a:ext>
              </a:extLst>
            </p:cNvPr>
            <p:cNvSpPr txBox="1"/>
            <p:nvPr/>
          </p:nvSpPr>
          <p:spPr>
            <a:xfrm>
              <a:off x="7019706" y="1440493"/>
              <a:ext cx="837925" cy="215444"/>
            </a:xfrm>
            <a:prstGeom prst="rect">
              <a:avLst/>
            </a:prstGeom>
            <a:noFill/>
          </p:spPr>
          <p:txBody>
            <a:bodyPr wrap="square">
              <a:spAutoFit/>
            </a:bodyPr>
            <a:lstStyle/>
            <a:p>
              <a:pPr algn="just"/>
              <a:r>
                <a:rPr lang="en-AU" sz="800" b="1">
                  <a:solidFill>
                    <a:srgbClr val="FFC000"/>
                  </a:solidFill>
                  <a:effectLst/>
                  <a:latin typeface="Century Gothic" panose="020B0502020202020204" pitchFamily="34" charset="0"/>
                  <a:ea typeface="Calibri" panose="020F0502020204030204" pitchFamily="34" charset="0"/>
                  <a:cs typeface="Arial" panose="020B0604020202020204" pitchFamily="34" charset="0"/>
                </a:rPr>
                <a:t>The Sections</a:t>
              </a:r>
              <a:r>
                <a:rPr lang="en-AU" sz="800">
                  <a:effectLst/>
                  <a:latin typeface="Century Gothic" panose="020B0502020202020204" pitchFamily="34" charset="0"/>
                  <a:ea typeface="Calibri" panose="020F0502020204030204" pitchFamily="34" charset="0"/>
                  <a:cs typeface="Arial" panose="020B0604020202020204" pitchFamily="34" charset="0"/>
                </a:rPr>
                <a:t>  </a:t>
              </a:r>
              <a:endParaRPr lang="en-AU" sz="800">
                <a:latin typeface="Century Gothic" panose="020B0502020202020204" pitchFamily="34" charset="0"/>
              </a:endParaRPr>
            </a:p>
          </p:txBody>
        </p:sp>
      </p:grpSp>
      <p:grpSp>
        <p:nvGrpSpPr>
          <p:cNvPr id="17" name="Group 16">
            <a:extLst>
              <a:ext uri="{FF2B5EF4-FFF2-40B4-BE49-F238E27FC236}">
                <a16:creationId xmlns:a16="http://schemas.microsoft.com/office/drawing/2014/main" id="{5C7C9CA6-6F85-47E5-82B3-97EB83AE19A3}"/>
              </a:ext>
            </a:extLst>
          </p:cNvPr>
          <p:cNvGrpSpPr/>
          <p:nvPr/>
        </p:nvGrpSpPr>
        <p:grpSpPr>
          <a:xfrm>
            <a:off x="4268104" y="1462609"/>
            <a:ext cx="925805" cy="565399"/>
            <a:chOff x="4348409" y="1661831"/>
            <a:chExt cx="925805" cy="565399"/>
          </a:xfrm>
        </p:grpSpPr>
        <p:pic>
          <p:nvPicPr>
            <p:cNvPr id="78" name="Picture 77">
              <a:extLst>
                <a:ext uri="{FF2B5EF4-FFF2-40B4-BE49-F238E27FC236}">
                  <a16:creationId xmlns:a16="http://schemas.microsoft.com/office/drawing/2014/main" id="{6107A62D-E564-4E6B-9F72-A3A1859444E3}"/>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59308" y="1661831"/>
              <a:ext cx="301410" cy="351123"/>
            </a:xfrm>
            <a:prstGeom prst="rect">
              <a:avLst/>
            </a:prstGeom>
            <a:noFill/>
            <a:ln>
              <a:noFill/>
            </a:ln>
          </p:spPr>
        </p:pic>
        <p:sp>
          <p:nvSpPr>
            <p:cNvPr id="59" name="TextBox 58">
              <a:extLst>
                <a:ext uri="{FF2B5EF4-FFF2-40B4-BE49-F238E27FC236}">
                  <a16:creationId xmlns:a16="http://schemas.microsoft.com/office/drawing/2014/main" id="{D1819D64-BB30-4B08-955D-936E2BB2A5D3}"/>
                </a:ext>
              </a:extLst>
            </p:cNvPr>
            <p:cNvSpPr txBox="1"/>
            <p:nvPr/>
          </p:nvSpPr>
          <p:spPr>
            <a:xfrm>
              <a:off x="4348409" y="2005930"/>
              <a:ext cx="925805" cy="221300"/>
            </a:xfrm>
            <a:prstGeom prst="rect">
              <a:avLst/>
            </a:prstGeom>
            <a:noFill/>
          </p:spPr>
          <p:txBody>
            <a:bodyPr wrap="square">
              <a:spAutoFit/>
            </a:bodyPr>
            <a:lstStyle/>
            <a:p>
              <a:pPr algn="just"/>
              <a:r>
                <a:rPr lang="en-AU" sz="800" b="1">
                  <a:solidFill>
                    <a:schemeClr val="bg1">
                      <a:lumMod val="50000"/>
                    </a:schemeClr>
                  </a:solidFill>
                  <a:effectLst/>
                  <a:latin typeface="Century Gothic" panose="020B0502020202020204" pitchFamily="34" charset="0"/>
                  <a:ea typeface="Calibri" panose="020F0502020204030204" pitchFamily="34" charset="0"/>
                  <a:cs typeface="Arial" panose="020B0604020202020204" pitchFamily="34" charset="0"/>
                </a:rPr>
                <a:t>The Conditions</a:t>
              </a:r>
              <a:endParaRPr lang="en-AU" sz="800"/>
            </a:p>
          </p:txBody>
        </p:sp>
      </p:grpSp>
      <p:grpSp>
        <p:nvGrpSpPr>
          <p:cNvPr id="20" name="Group 19">
            <a:extLst>
              <a:ext uri="{FF2B5EF4-FFF2-40B4-BE49-F238E27FC236}">
                <a16:creationId xmlns:a16="http://schemas.microsoft.com/office/drawing/2014/main" id="{02426126-81F8-41A2-837B-4604D91D72DE}"/>
              </a:ext>
            </a:extLst>
          </p:cNvPr>
          <p:cNvGrpSpPr/>
          <p:nvPr/>
        </p:nvGrpSpPr>
        <p:grpSpPr>
          <a:xfrm>
            <a:off x="7115594" y="902265"/>
            <a:ext cx="771651" cy="497089"/>
            <a:chOff x="6997507" y="1699174"/>
            <a:chExt cx="771651" cy="497089"/>
          </a:xfrm>
        </p:grpSpPr>
        <p:pic>
          <p:nvPicPr>
            <p:cNvPr id="52" name="Picture 51" descr="Shape, icon&#10;&#10;Description automatically generated">
              <a:extLst>
                <a:ext uri="{FF2B5EF4-FFF2-40B4-BE49-F238E27FC236}">
                  <a16:creationId xmlns:a16="http://schemas.microsoft.com/office/drawing/2014/main" id="{952867E3-C099-4C5B-8447-7EA727E1F7F7}"/>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7247040" y="1699174"/>
              <a:ext cx="253690" cy="334147"/>
            </a:xfrm>
            <a:prstGeom prst="rect">
              <a:avLst/>
            </a:prstGeom>
          </p:spPr>
        </p:pic>
        <p:sp>
          <p:nvSpPr>
            <p:cNvPr id="60" name="TextBox 59">
              <a:extLst>
                <a:ext uri="{FF2B5EF4-FFF2-40B4-BE49-F238E27FC236}">
                  <a16:creationId xmlns:a16="http://schemas.microsoft.com/office/drawing/2014/main" id="{BE1EBBB9-BC6E-4998-B80A-30C2ECEB285C}"/>
                </a:ext>
              </a:extLst>
            </p:cNvPr>
            <p:cNvSpPr txBox="1"/>
            <p:nvPr/>
          </p:nvSpPr>
          <p:spPr>
            <a:xfrm>
              <a:off x="6997507" y="1982102"/>
              <a:ext cx="771651" cy="214161"/>
            </a:xfrm>
            <a:prstGeom prst="rect">
              <a:avLst/>
            </a:prstGeom>
            <a:noFill/>
          </p:spPr>
          <p:txBody>
            <a:bodyPr wrap="square">
              <a:spAutoFit/>
            </a:bodyPr>
            <a:lstStyle/>
            <a:p>
              <a:pPr algn="just">
                <a:lnSpc>
                  <a:spcPct val="107000"/>
                </a:lnSpc>
                <a:spcAft>
                  <a:spcPts val="800"/>
                </a:spcAft>
              </a:pPr>
              <a:r>
                <a:rPr lang="en-AU" sz="800" b="1" kern="800">
                  <a:solidFill>
                    <a:srgbClr val="FF3300"/>
                  </a:solidFill>
                  <a:effectLst/>
                  <a:latin typeface="Century Gothic" panose="020B0502020202020204" pitchFamily="34" charset="0"/>
                  <a:ea typeface="Calibri" panose="020F0502020204030204" pitchFamily="34" charset="0"/>
                  <a:cs typeface="Arial" panose="020B0604020202020204" pitchFamily="34" charset="0"/>
                </a:rPr>
                <a:t>The Source</a:t>
              </a:r>
              <a:endParaRPr lang="en-AU" sz="800" strike="sngStrike" kern="800">
                <a:solidFill>
                  <a:srgbClr val="FF3300"/>
                </a:solidFill>
                <a:effectLst/>
                <a:latin typeface="Arial Nova Light" panose="020B0304020202020204" pitchFamily="34" charset="0"/>
                <a:ea typeface="Calibri" panose="020F0502020204030204" pitchFamily="34" charset="0"/>
                <a:cs typeface="Arial" panose="020B0604020202020204" pitchFamily="34" charset="0"/>
              </a:endParaRPr>
            </a:p>
          </p:txBody>
        </p:sp>
      </p:grpSp>
      <p:grpSp>
        <p:nvGrpSpPr>
          <p:cNvPr id="22" name="Group 21">
            <a:extLst>
              <a:ext uri="{FF2B5EF4-FFF2-40B4-BE49-F238E27FC236}">
                <a16:creationId xmlns:a16="http://schemas.microsoft.com/office/drawing/2014/main" id="{BB976EFB-178F-4DA5-B2FC-3CFFC759E570}"/>
              </a:ext>
            </a:extLst>
          </p:cNvPr>
          <p:cNvGrpSpPr/>
          <p:nvPr/>
        </p:nvGrpSpPr>
        <p:grpSpPr>
          <a:xfrm>
            <a:off x="7187511" y="2410673"/>
            <a:ext cx="585820" cy="504849"/>
            <a:chOff x="7136477" y="2306504"/>
            <a:chExt cx="571713" cy="504849"/>
          </a:xfrm>
        </p:grpSpPr>
        <p:pic>
          <p:nvPicPr>
            <p:cNvPr id="12" name="Picture 11">
              <a:extLst>
                <a:ext uri="{FF2B5EF4-FFF2-40B4-BE49-F238E27FC236}">
                  <a16:creationId xmlns:a16="http://schemas.microsoft.com/office/drawing/2014/main" id="{2F0D827B-4FFA-4C23-8776-4B105A14164A}"/>
                </a:ext>
              </a:extLst>
            </p:cNvPr>
            <p:cNvPicPr>
              <a:picLocks noChangeAspect="1"/>
            </p:cNvPicPr>
            <p:nvPr/>
          </p:nvPicPr>
          <p:blipFill>
            <a:blip r:embed="rId8"/>
            <a:stretch>
              <a:fillRect/>
            </a:stretch>
          </p:blipFill>
          <p:spPr>
            <a:xfrm>
              <a:off x="7269860" y="2306504"/>
              <a:ext cx="306823" cy="313525"/>
            </a:xfrm>
            <a:prstGeom prst="rect">
              <a:avLst/>
            </a:prstGeom>
          </p:spPr>
        </p:pic>
        <p:sp>
          <p:nvSpPr>
            <p:cNvPr id="61" name="TextBox 60">
              <a:extLst>
                <a:ext uri="{FF2B5EF4-FFF2-40B4-BE49-F238E27FC236}">
                  <a16:creationId xmlns:a16="http://schemas.microsoft.com/office/drawing/2014/main" id="{61D7DEB6-1C70-4072-B6FB-624A2E5F3E30}"/>
                </a:ext>
              </a:extLst>
            </p:cNvPr>
            <p:cNvSpPr txBox="1"/>
            <p:nvPr/>
          </p:nvSpPr>
          <p:spPr>
            <a:xfrm>
              <a:off x="7136477" y="2597192"/>
              <a:ext cx="571713" cy="214161"/>
            </a:xfrm>
            <a:prstGeom prst="rect">
              <a:avLst/>
            </a:prstGeom>
            <a:noFill/>
          </p:spPr>
          <p:txBody>
            <a:bodyPr wrap="square">
              <a:spAutoFit/>
            </a:bodyPr>
            <a:lstStyle/>
            <a:p>
              <a:pPr algn="just">
                <a:lnSpc>
                  <a:spcPct val="107000"/>
                </a:lnSpc>
                <a:spcAft>
                  <a:spcPts val="800"/>
                </a:spcAft>
              </a:pPr>
              <a:r>
                <a:rPr lang="en-AU" sz="800" b="1" kern="80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Tide</a:t>
              </a:r>
              <a:endParaRPr lang="en-AU" sz="800" kern="800">
                <a:effectLst/>
                <a:latin typeface="Arial Nova Light" panose="020B0304020202020204" pitchFamily="34" charset="0"/>
                <a:ea typeface="Calibri" panose="020F050202020403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59E308B0-848C-48EB-9628-C865A41F5C84}"/>
              </a:ext>
            </a:extLst>
          </p:cNvPr>
          <p:cNvGrpSpPr/>
          <p:nvPr/>
        </p:nvGrpSpPr>
        <p:grpSpPr>
          <a:xfrm>
            <a:off x="4304097" y="2041248"/>
            <a:ext cx="763053" cy="407657"/>
            <a:chOff x="4431598" y="2248461"/>
            <a:chExt cx="763053" cy="407657"/>
          </a:xfrm>
        </p:grpSpPr>
        <p:pic>
          <p:nvPicPr>
            <p:cNvPr id="76" name="Picture 75">
              <a:extLst>
                <a:ext uri="{FF2B5EF4-FFF2-40B4-BE49-F238E27FC236}">
                  <a16:creationId xmlns:a16="http://schemas.microsoft.com/office/drawing/2014/main" id="{8C8C371C-31F2-4F7C-8F1E-B7BA9F902D20}"/>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4584044" y="2248461"/>
              <a:ext cx="473220" cy="221300"/>
            </a:xfrm>
            <a:prstGeom prst="rect">
              <a:avLst/>
            </a:prstGeom>
            <a:noFill/>
            <a:ln>
              <a:noFill/>
            </a:ln>
          </p:spPr>
        </p:pic>
        <p:sp>
          <p:nvSpPr>
            <p:cNvPr id="62" name="TextBox 61">
              <a:extLst>
                <a:ext uri="{FF2B5EF4-FFF2-40B4-BE49-F238E27FC236}">
                  <a16:creationId xmlns:a16="http://schemas.microsoft.com/office/drawing/2014/main" id="{841A90F5-F0F2-404A-90E6-37FBF06CB6AC}"/>
                </a:ext>
              </a:extLst>
            </p:cNvPr>
            <p:cNvSpPr txBox="1"/>
            <p:nvPr/>
          </p:nvSpPr>
          <p:spPr>
            <a:xfrm>
              <a:off x="4431598" y="2440674"/>
              <a:ext cx="763053" cy="215444"/>
            </a:xfrm>
            <a:prstGeom prst="rect">
              <a:avLst/>
            </a:prstGeom>
            <a:noFill/>
          </p:spPr>
          <p:txBody>
            <a:bodyPr wrap="square">
              <a:spAutoFit/>
            </a:bodyPr>
            <a:lstStyle/>
            <a:p>
              <a:pPr algn="just"/>
              <a:r>
                <a:rPr lang="en-AU" sz="800" b="1">
                  <a:solidFill>
                    <a:srgbClr val="C45911"/>
                  </a:solidFill>
                  <a:effectLst/>
                  <a:latin typeface="Century Gothic" panose="020B0502020202020204" pitchFamily="34" charset="0"/>
                  <a:ea typeface="Calibri" panose="020F0502020204030204" pitchFamily="34" charset="0"/>
                  <a:cs typeface="Arial" panose="020B0604020202020204" pitchFamily="34" charset="0"/>
                </a:rPr>
                <a:t>The Breaks</a:t>
              </a:r>
              <a:endParaRPr lang="en-AU" sz="800"/>
            </a:p>
          </p:txBody>
        </p:sp>
      </p:grpSp>
      <p:grpSp>
        <p:nvGrpSpPr>
          <p:cNvPr id="23" name="Group 22">
            <a:extLst>
              <a:ext uri="{FF2B5EF4-FFF2-40B4-BE49-F238E27FC236}">
                <a16:creationId xmlns:a16="http://schemas.microsoft.com/office/drawing/2014/main" id="{243B4DF3-3683-476E-BFA4-30D0A883250D}"/>
              </a:ext>
            </a:extLst>
          </p:cNvPr>
          <p:cNvGrpSpPr/>
          <p:nvPr/>
        </p:nvGrpSpPr>
        <p:grpSpPr>
          <a:xfrm>
            <a:off x="7088881" y="1917358"/>
            <a:ext cx="837925" cy="444720"/>
            <a:chOff x="7139605" y="1842880"/>
            <a:chExt cx="837925" cy="444720"/>
          </a:xfrm>
        </p:grpSpPr>
        <p:pic>
          <p:nvPicPr>
            <p:cNvPr id="63" name="Picture 62">
              <a:extLst>
                <a:ext uri="{FF2B5EF4-FFF2-40B4-BE49-F238E27FC236}">
                  <a16:creationId xmlns:a16="http://schemas.microsoft.com/office/drawing/2014/main" id="{0FB15010-25C8-4E04-AC53-7709E3604DA5}"/>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7331073" y="1842880"/>
              <a:ext cx="317263" cy="304470"/>
            </a:xfrm>
            <a:prstGeom prst="rect">
              <a:avLst/>
            </a:prstGeom>
            <a:noFill/>
            <a:ln>
              <a:noFill/>
            </a:ln>
          </p:spPr>
        </p:pic>
        <p:sp>
          <p:nvSpPr>
            <p:cNvPr id="64" name="TextBox 63">
              <a:extLst>
                <a:ext uri="{FF2B5EF4-FFF2-40B4-BE49-F238E27FC236}">
                  <a16:creationId xmlns:a16="http://schemas.microsoft.com/office/drawing/2014/main" id="{FCB158DE-E727-44AE-984F-C0F177578B8A}"/>
                </a:ext>
              </a:extLst>
            </p:cNvPr>
            <p:cNvSpPr txBox="1"/>
            <p:nvPr/>
          </p:nvSpPr>
          <p:spPr>
            <a:xfrm>
              <a:off x="7139605" y="2073439"/>
              <a:ext cx="837925" cy="214161"/>
            </a:xfrm>
            <a:prstGeom prst="rect">
              <a:avLst/>
            </a:prstGeom>
            <a:noFill/>
          </p:spPr>
          <p:txBody>
            <a:bodyPr wrap="square">
              <a:spAutoFit/>
            </a:bodyPr>
            <a:lstStyle/>
            <a:p>
              <a:pPr algn="just">
                <a:lnSpc>
                  <a:spcPct val="107000"/>
                </a:lnSpc>
                <a:spcAft>
                  <a:spcPts val="800"/>
                </a:spcAft>
              </a:pPr>
              <a:r>
                <a:rPr lang="en-AU" sz="800" b="1" kern="80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Current</a:t>
              </a:r>
              <a:endParaRPr lang="en-AU" sz="800" kern="800">
                <a:effectLst/>
                <a:latin typeface="Arial Nova Light" panose="020B0304020202020204" pitchFamily="34" charset="0"/>
                <a:ea typeface="Calibri" panose="020F0502020204030204" pitchFamily="34" charset="0"/>
                <a:cs typeface="Arial" panose="020B0604020202020204" pitchFamily="34" charset="0"/>
              </a:endParaRPr>
            </a:p>
          </p:txBody>
        </p:sp>
      </p:grpSp>
      <p:sp>
        <p:nvSpPr>
          <p:cNvPr id="66" name="TextBox 65">
            <a:extLst>
              <a:ext uri="{FF2B5EF4-FFF2-40B4-BE49-F238E27FC236}">
                <a16:creationId xmlns:a16="http://schemas.microsoft.com/office/drawing/2014/main" id="{26190814-8264-42F0-B7CD-6301283C22F5}"/>
              </a:ext>
            </a:extLst>
          </p:cNvPr>
          <p:cNvSpPr txBox="1"/>
          <p:nvPr/>
        </p:nvSpPr>
        <p:spPr>
          <a:xfrm>
            <a:off x="4263382" y="6036407"/>
            <a:ext cx="3657780" cy="345929"/>
          </a:xfrm>
          <a:prstGeom prst="rect">
            <a:avLst/>
          </a:prstGeom>
          <a:noFill/>
        </p:spPr>
        <p:txBody>
          <a:bodyPr wrap="square">
            <a:spAutoFit/>
          </a:bodyPr>
          <a:lstStyle/>
          <a:p>
            <a:pPr algn="just">
              <a:lnSpc>
                <a:spcPct val="107000"/>
              </a:lnSpc>
              <a:spcAft>
                <a:spcPts val="800"/>
              </a:spcAft>
            </a:pPr>
            <a:r>
              <a:rPr lang="en-AU" sz="800" b="1" kern="80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Current </a:t>
            </a:r>
            <a:r>
              <a:rPr lang="en-AU" sz="800" kern="800">
                <a:effectLst/>
                <a:latin typeface="Century Gothic" panose="020B0502020202020204" pitchFamily="34" charset="0"/>
                <a:ea typeface="Calibri" panose="020F0502020204030204" pitchFamily="34" charset="0"/>
                <a:cs typeface="Arial" panose="020B0604020202020204" pitchFamily="34" charset="0"/>
              </a:rPr>
              <a:t>represents the directional flow within The Sections and along The Waves path,  influencing one’s attention and awareness. </a:t>
            </a:r>
            <a:endParaRPr lang="en-AU" sz="800" kern="800">
              <a:effectLst/>
              <a:latin typeface="Arial Nova Light" panose="020B0304020202020204" pitchFamily="34" charset="0"/>
              <a:ea typeface="Calibri" panose="020F050202020403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4EFE02FB-08FA-42DA-892E-6DAD2EA5DA95}"/>
              </a:ext>
            </a:extLst>
          </p:cNvPr>
          <p:cNvGrpSpPr/>
          <p:nvPr/>
        </p:nvGrpSpPr>
        <p:grpSpPr>
          <a:xfrm>
            <a:off x="4373451" y="2497563"/>
            <a:ext cx="820458" cy="434437"/>
            <a:chOff x="4472030" y="2492234"/>
            <a:chExt cx="820458" cy="434437"/>
          </a:xfrm>
        </p:grpSpPr>
        <p:pic>
          <p:nvPicPr>
            <p:cNvPr id="9" name="Picture 8">
              <a:extLst>
                <a:ext uri="{FF2B5EF4-FFF2-40B4-BE49-F238E27FC236}">
                  <a16:creationId xmlns:a16="http://schemas.microsoft.com/office/drawing/2014/main" id="{88F16E4A-3D15-4B4C-9BA7-1EF3F0A5CF6B}"/>
                </a:ext>
              </a:extLst>
            </p:cNvPr>
            <p:cNvPicPr>
              <a:picLocks noChangeAspect="1"/>
            </p:cNvPicPr>
            <p:nvPr/>
          </p:nvPicPr>
          <p:blipFill>
            <a:blip r:embed="rId11"/>
            <a:stretch>
              <a:fillRect/>
            </a:stretch>
          </p:blipFill>
          <p:spPr>
            <a:xfrm>
              <a:off x="4472030" y="2492234"/>
              <a:ext cx="820458" cy="227038"/>
            </a:xfrm>
            <a:prstGeom prst="rect">
              <a:avLst/>
            </a:prstGeom>
          </p:spPr>
        </p:pic>
        <p:sp>
          <p:nvSpPr>
            <p:cNvPr id="70" name="TextBox 69">
              <a:extLst>
                <a:ext uri="{FF2B5EF4-FFF2-40B4-BE49-F238E27FC236}">
                  <a16:creationId xmlns:a16="http://schemas.microsoft.com/office/drawing/2014/main" id="{A21A71F9-526B-4F5D-94B3-8BFFB7C882CF}"/>
                </a:ext>
              </a:extLst>
            </p:cNvPr>
            <p:cNvSpPr txBox="1"/>
            <p:nvPr/>
          </p:nvSpPr>
          <p:spPr>
            <a:xfrm>
              <a:off x="4500733" y="2712510"/>
              <a:ext cx="763052" cy="214161"/>
            </a:xfrm>
            <a:prstGeom prst="rect">
              <a:avLst/>
            </a:prstGeom>
            <a:noFill/>
          </p:spPr>
          <p:txBody>
            <a:bodyPr wrap="square">
              <a:spAutoFit/>
            </a:bodyPr>
            <a:lstStyle/>
            <a:p>
              <a:pPr algn="just">
                <a:lnSpc>
                  <a:spcPct val="107000"/>
                </a:lnSpc>
                <a:spcAft>
                  <a:spcPts val="800"/>
                </a:spcAft>
              </a:pPr>
              <a:r>
                <a:rPr lang="en-AU" sz="800" b="1" kern="800"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The Waves</a:t>
              </a:r>
              <a:endParaRPr lang="en-AU" sz="800" kern="800" dirty="0">
                <a:effectLst/>
                <a:latin typeface="Arial Nova Light" panose="020B0304020202020204" pitchFamily="34" charset="0"/>
                <a:ea typeface="Calibri" panose="020F0502020204030204" pitchFamily="34" charset="0"/>
                <a:cs typeface="Arial" panose="020B0604020202020204" pitchFamily="34" charset="0"/>
              </a:endParaRPr>
            </a:p>
          </p:txBody>
        </p:sp>
      </p:grpSp>
      <p:pic>
        <p:nvPicPr>
          <p:cNvPr id="71" name="Picture 70">
            <a:extLst>
              <a:ext uri="{FF2B5EF4-FFF2-40B4-BE49-F238E27FC236}">
                <a16:creationId xmlns:a16="http://schemas.microsoft.com/office/drawing/2014/main" id="{3F4E5D17-6993-46F8-9C93-E50911A0D1C5}"/>
              </a:ext>
            </a:extLst>
          </p:cNvPr>
          <p:cNvPicPr>
            <a:picLocks noChangeAspect="1"/>
          </p:cNvPicPr>
          <p:nvPr/>
        </p:nvPicPr>
        <p:blipFill>
          <a:blip r:embed="rId12"/>
          <a:stretch>
            <a:fillRect/>
          </a:stretch>
        </p:blipFill>
        <p:spPr>
          <a:xfrm>
            <a:off x="272571" y="4238030"/>
            <a:ext cx="3774300" cy="921222"/>
          </a:xfrm>
          <a:prstGeom prst="rect">
            <a:avLst/>
          </a:prstGeom>
        </p:spPr>
      </p:pic>
      <p:sp>
        <p:nvSpPr>
          <p:cNvPr id="65" name="TextBox 64">
            <a:extLst>
              <a:ext uri="{FF2B5EF4-FFF2-40B4-BE49-F238E27FC236}">
                <a16:creationId xmlns:a16="http://schemas.microsoft.com/office/drawing/2014/main" id="{EBBC5779-2016-4635-88E9-AC23AC921F66}"/>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73" name="Picture 72">
            <a:extLst>
              <a:ext uri="{FF2B5EF4-FFF2-40B4-BE49-F238E27FC236}">
                <a16:creationId xmlns:a16="http://schemas.microsoft.com/office/drawing/2014/main" id="{D2F8F606-EF0E-499C-9EB9-68DE7538B4E9}"/>
              </a:ext>
            </a:extLst>
          </p:cNvPr>
          <p:cNvPicPr/>
          <p:nvPr/>
        </p:nvPicPr>
        <p:blipFill>
          <a:blip r:embed="rId13">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pic>
        <p:nvPicPr>
          <p:cNvPr id="75" name="Picture 74">
            <a:extLst>
              <a:ext uri="{FF2B5EF4-FFF2-40B4-BE49-F238E27FC236}">
                <a16:creationId xmlns:a16="http://schemas.microsoft.com/office/drawing/2014/main" id="{428F4BB6-C141-4E18-911E-7ABDCCC997E2}"/>
              </a:ext>
            </a:extLst>
          </p:cNvPr>
          <p:cNvPicPr/>
          <p:nvPr/>
        </p:nvPicPr>
        <p:blipFill>
          <a:blip r:embed="rId14">
            <a:extLst>
              <a:ext uri="{FF2B5EF4-FFF2-40B4-BE49-F238E27FC236}">
                <a16:creationId xmlns:lc="http://schemas.openxmlformats.org/drawingml/2006/lockedCanvas" xmlns="" xmlns:o="urn:schemas-microsoft-com:office:office" xmlns:v="urn:schemas-microsoft-com:vml" xmlns:w10="urn:schemas-microsoft-com:office:word" xmlns:w="http://schemas.openxmlformats.org/wordprocessingml/2006/main" xmlns:a14="http://schemas.microsoft.com/office/drawing/2010/main" xmlns:a16="http://schemas.microsoft.com/office/drawing/2014/main" xmlns:arto="http://schemas.microsoft.com/office/word/2006/arto"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id="{5B11570C-D618-47D1-80A9-1A5C21CD0FAE}"/>
              </a:ext>
            </a:extLst>
          </a:blip>
          <a:stretch>
            <a:fillRect/>
          </a:stretch>
        </p:blipFill>
        <p:spPr>
          <a:xfrm>
            <a:off x="1041312" y="1714066"/>
            <a:ext cx="2234883" cy="1389374"/>
          </a:xfrm>
          <a:prstGeom prst="rect">
            <a:avLst/>
          </a:prstGeom>
        </p:spPr>
      </p:pic>
      <p:sp>
        <p:nvSpPr>
          <p:cNvPr id="77" name="TextBox 76">
            <a:extLst>
              <a:ext uri="{FF2B5EF4-FFF2-40B4-BE49-F238E27FC236}">
                <a16:creationId xmlns:a16="http://schemas.microsoft.com/office/drawing/2014/main" id="{51761860-23C3-4751-8A8D-236DD1D114AE}"/>
              </a:ext>
            </a:extLst>
          </p:cNvPr>
          <p:cNvSpPr txBox="1"/>
          <p:nvPr/>
        </p:nvSpPr>
        <p:spPr>
          <a:xfrm>
            <a:off x="205361" y="3547639"/>
            <a:ext cx="3979941" cy="609013"/>
          </a:xfrm>
          <a:prstGeom prst="rect">
            <a:avLst/>
          </a:prstGeom>
          <a:noFill/>
        </p:spPr>
        <p:txBody>
          <a:bodyPr wrap="square">
            <a:spAutoFit/>
          </a:bodyPr>
          <a:lstStyle/>
          <a:p>
            <a:pPr algn="just">
              <a:lnSpc>
                <a:spcPct val="107000"/>
              </a:lnSpc>
              <a:spcAft>
                <a:spcPts val="800"/>
              </a:spcAft>
            </a:pPr>
            <a:r>
              <a:rPr lang="en-AU" sz="800" dirty="0">
                <a:effectLst/>
                <a:latin typeface="Century Gothic" panose="020B0502020202020204" pitchFamily="34" charset="0"/>
                <a:ea typeface="Calibri" panose="020F0502020204030204" pitchFamily="34" charset="0"/>
                <a:cs typeface="Arial" panose="020B0604020202020204" pitchFamily="34" charset="0"/>
              </a:rPr>
              <a:t>Four development aims are central to the learning journey: Proactively adapting with our ever-changing worlds; A</a:t>
            </a:r>
            <a:r>
              <a:rPr lang="en-GB" sz="800" dirty="0">
                <a:effectLst/>
                <a:latin typeface="Century Gothic" panose="020B0502020202020204" pitchFamily="34" charset="0"/>
                <a:ea typeface="Calibri" panose="020F0502020204030204" pitchFamily="34" charset="0"/>
                <a:cs typeface="Arial" panose="020B0604020202020204" pitchFamily="34" charset="0"/>
              </a:rPr>
              <a:t>waken caring about and for self, others and nature; Focused attention into “being well – doing good”; Open awareness to our highest future possibility.</a:t>
            </a:r>
            <a:endParaRPr lang="en-AU" sz="800" dirty="0">
              <a:effectLst/>
              <a:latin typeface="Century Gothic" panose="020B0502020202020204" pitchFamily="34" charset="0"/>
              <a:ea typeface="Calibri" panose="020F0502020204030204" pitchFamily="34" charset="0"/>
              <a:cs typeface="Arial" panose="020B0604020202020204" pitchFamily="34" charset="0"/>
            </a:endParaRPr>
          </a:p>
        </p:txBody>
      </p:sp>
      <p:sp>
        <p:nvSpPr>
          <p:cNvPr id="79" name="TextBox 78">
            <a:extLst>
              <a:ext uri="{FF2B5EF4-FFF2-40B4-BE49-F238E27FC236}">
                <a16:creationId xmlns:a16="http://schemas.microsoft.com/office/drawing/2014/main" id="{1FD80E5D-E2BA-47B6-85C4-57669F0A0B1A}"/>
              </a:ext>
            </a:extLst>
          </p:cNvPr>
          <p:cNvSpPr txBox="1"/>
          <p:nvPr/>
        </p:nvSpPr>
        <p:spPr>
          <a:xfrm>
            <a:off x="200618" y="5235837"/>
            <a:ext cx="3997473" cy="1004121"/>
          </a:xfrm>
          <a:prstGeom prst="rect">
            <a:avLst/>
          </a:prstGeom>
          <a:noFill/>
        </p:spPr>
        <p:txBody>
          <a:bodyPr wrap="square">
            <a:spAutoFit/>
          </a:bodyPr>
          <a:lstStyle/>
          <a:p>
            <a:pPr algn="just">
              <a:lnSpc>
                <a:spcPct val="107000"/>
              </a:lnSpc>
              <a:spcAft>
                <a:spcPts val="800"/>
              </a:spcAft>
            </a:pPr>
            <a:r>
              <a:rPr lang="en-AU" sz="800" dirty="0">
                <a:effectLst/>
                <a:latin typeface="Century Gothic" panose="020B0502020202020204" pitchFamily="34" charset="0"/>
                <a:ea typeface="Calibri" panose="020F0502020204030204" pitchFamily="34" charset="0"/>
                <a:cs typeface="Arial" panose="020B0604020202020204" pitchFamily="34" charset="0"/>
              </a:rPr>
              <a:t>The Waves of Wellbeings is like a classic “road trip” where you have a destination, a map and a planned route, but also go with a spirit of adventure and willingness to deviate when needed. There are other travellers to connect with while you visit exciting places and explore the handy tools and practices to help you through the twists and turns. Discover the field of the future, that sheds light on potential that each day brings. But most of all it’s fun and you’ll be part of something that really matters.</a:t>
            </a:r>
          </a:p>
        </p:txBody>
      </p:sp>
      <p:pic>
        <p:nvPicPr>
          <p:cNvPr id="80" name="Picture 79">
            <a:extLst>
              <a:ext uri="{FF2B5EF4-FFF2-40B4-BE49-F238E27FC236}">
                <a16:creationId xmlns:a16="http://schemas.microsoft.com/office/drawing/2014/main" id="{A0439234-AD40-445E-9705-27FD5E4D656A}"/>
              </a:ext>
            </a:extLst>
          </p:cNvPr>
          <p:cNvPicPr/>
          <p:nvPr/>
        </p:nvPicPr>
        <p:blipFill>
          <a:blip r:embed="rId15">
            <a:extLst>
              <a:ext uri="{28A0092B-C50C-407E-A947-70E740481C1C}">
                <a14:useLocalDpi xmlns:a14="http://schemas.microsoft.com/office/drawing/2010/main" val="0"/>
              </a:ext>
            </a:extLst>
          </a:blip>
          <a:srcRect/>
          <a:stretch>
            <a:fillRect/>
          </a:stretch>
        </p:blipFill>
        <p:spPr bwMode="auto">
          <a:xfrm>
            <a:off x="599451" y="193296"/>
            <a:ext cx="3120540" cy="412612"/>
          </a:xfrm>
          <a:prstGeom prst="rect">
            <a:avLst/>
          </a:prstGeom>
          <a:noFill/>
          <a:ln>
            <a:noFill/>
          </a:ln>
        </p:spPr>
      </p:pic>
      <p:sp>
        <p:nvSpPr>
          <p:cNvPr id="82" name="TextBox 81">
            <a:extLst>
              <a:ext uri="{FF2B5EF4-FFF2-40B4-BE49-F238E27FC236}">
                <a16:creationId xmlns:a16="http://schemas.microsoft.com/office/drawing/2014/main" id="{BA8AEAC1-F4F4-47B4-9711-ED55CEAB9EC2}"/>
              </a:ext>
            </a:extLst>
          </p:cNvPr>
          <p:cNvSpPr txBox="1"/>
          <p:nvPr/>
        </p:nvSpPr>
        <p:spPr>
          <a:xfrm>
            <a:off x="208623" y="1218309"/>
            <a:ext cx="3968894" cy="477310"/>
          </a:xfrm>
          <a:prstGeom prst="rect">
            <a:avLst/>
          </a:prstGeom>
          <a:noFill/>
        </p:spPr>
        <p:txBody>
          <a:bodyPr wrap="square">
            <a:spAutoFit/>
          </a:bodyPr>
          <a:lstStyle/>
          <a:p>
            <a:pPr algn="just">
              <a:lnSpc>
                <a:spcPct val="107000"/>
              </a:lnSpc>
              <a:spcAft>
                <a:spcPts val="800"/>
              </a:spcAft>
            </a:pPr>
            <a:r>
              <a:rPr lang="en-AU" sz="800" dirty="0">
                <a:effectLst/>
                <a:latin typeface="Century Gothic" panose="020B0502020202020204" pitchFamily="34" charset="0"/>
                <a:ea typeface="Calibri" panose="020F0502020204030204" pitchFamily="34" charset="0"/>
                <a:cs typeface="Arial" panose="020B0604020202020204" pitchFamily="34" charset="0"/>
              </a:rPr>
              <a:t>The learning journey experience is through a series of interactive group sessions which are inspired and guided by emerging and effective values, principles, practices and tools drawn from interconnected fields of research. </a:t>
            </a:r>
          </a:p>
        </p:txBody>
      </p:sp>
      <p:sp>
        <p:nvSpPr>
          <p:cNvPr id="83" name="TextBox 82">
            <a:extLst>
              <a:ext uri="{FF2B5EF4-FFF2-40B4-BE49-F238E27FC236}">
                <a16:creationId xmlns:a16="http://schemas.microsoft.com/office/drawing/2014/main" id="{E75A4C0A-972B-4C62-9480-69E20334C38A}"/>
              </a:ext>
            </a:extLst>
          </p:cNvPr>
          <p:cNvSpPr txBox="1"/>
          <p:nvPr/>
        </p:nvSpPr>
        <p:spPr>
          <a:xfrm>
            <a:off x="200618" y="3123507"/>
            <a:ext cx="3942978" cy="477310"/>
          </a:xfrm>
          <a:prstGeom prst="rect">
            <a:avLst/>
          </a:prstGeom>
          <a:noFill/>
        </p:spPr>
        <p:txBody>
          <a:bodyPr wrap="square">
            <a:spAutoFit/>
          </a:bodyPr>
          <a:lstStyle/>
          <a:p>
            <a:pPr algn="just">
              <a:lnSpc>
                <a:spcPct val="107000"/>
              </a:lnSpc>
              <a:spcAft>
                <a:spcPts val="800"/>
              </a:spcAft>
            </a:pPr>
            <a:r>
              <a:rPr lang="en-AU" sz="800" dirty="0">
                <a:effectLst/>
                <a:latin typeface="Century Gothic" panose="020B0502020202020204" pitchFamily="34" charset="0"/>
                <a:ea typeface="Calibri" panose="020F0502020204030204" pitchFamily="34" charset="0"/>
                <a:cs typeface="Arial" panose="020B0604020202020204" pitchFamily="34" charset="0"/>
              </a:rPr>
              <a:t>The learning journey sessions are formed around and within the wave symbol that takes you out, and back around three central areas / breaks : Viability Zone, Vitality Zone and Capacity Zone. </a:t>
            </a:r>
          </a:p>
        </p:txBody>
      </p:sp>
    </p:spTree>
    <p:extLst>
      <p:ext uri="{BB962C8B-B14F-4D97-AF65-F5344CB8AC3E}">
        <p14:creationId xmlns:p14="http://schemas.microsoft.com/office/powerpoint/2010/main" val="1984637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6112F52D-AFFB-4ADA-8406-7918E60B252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697347" y="1396513"/>
            <a:ext cx="4797306" cy="4620175"/>
          </a:xfrm>
          <a:prstGeom prst="rect">
            <a:avLst/>
          </a:prstGeom>
          <a:noFill/>
          <a:ln>
            <a:noFill/>
          </a:ln>
        </p:spPr>
      </p:pic>
      <p:sp>
        <p:nvSpPr>
          <p:cNvPr id="8" name="TextBox 7">
            <a:extLst>
              <a:ext uri="{FF2B5EF4-FFF2-40B4-BE49-F238E27FC236}">
                <a16:creationId xmlns:a16="http://schemas.microsoft.com/office/drawing/2014/main" id="{ED18AE83-CF34-4A52-A0D6-D81AC1803EC8}"/>
              </a:ext>
            </a:extLst>
          </p:cNvPr>
          <p:cNvSpPr txBox="1"/>
          <p:nvPr/>
        </p:nvSpPr>
        <p:spPr>
          <a:xfrm>
            <a:off x="2560210" y="1663182"/>
            <a:ext cx="1574405"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Wellbeing Literacy</a:t>
            </a:r>
          </a:p>
        </p:txBody>
      </p:sp>
      <p:sp>
        <p:nvSpPr>
          <p:cNvPr id="9" name="TextBox 8">
            <a:extLst>
              <a:ext uri="{FF2B5EF4-FFF2-40B4-BE49-F238E27FC236}">
                <a16:creationId xmlns:a16="http://schemas.microsoft.com/office/drawing/2014/main" id="{99156E05-B14F-4D3E-BE77-1E45EEBBD112}"/>
              </a:ext>
            </a:extLst>
          </p:cNvPr>
          <p:cNvSpPr txBox="1"/>
          <p:nvPr/>
        </p:nvSpPr>
        <p:spPr>
          <a:xfrm>
            <a:off x="854587" y="5301325"/>
            <a:ext cx="3105838" cy="276999"/>
          </a:xfrm>
          <a:prstGeom prst="rect">
            <a:avLst/>
          </a:prstGeom>
          <a:noFill/>
        </p:spPr>
        <p:txBody>
          <a:bodyPr wrap="square" rtlCol="0">
            <a:spAutoFit/>
          </a:bodyPr>
          <a:lstStyle/>
          <a:p>
            <a:r>
              <a:rPr lang="en-AU" sz="1200" b="1">
                <a:solidFill>
                  <a:schemeClr val="bg1">
                    <a:lumMod val="50000"/>
                  </a:schemeClr>
                </a:solidFill>
                <a:latin typeface="Century Gothic" panose="020B0502020202020204" pitchFamily="34" charset="0"/>
              </a:rPr>
              <a:t>Regenerative Development and Design</a:t>
            </a:r>
          </a:p>
        </p:txBody>
      </p:sp>
      <p:sp>
        <p:nvSpPr>
          <p:cNvPr id="10" name="TextBox 9">
            <a:extLst>
              <a:ext uri="{FF2B5EF4-FFF2-40B4-BE49-F238E27FC236}">
                <a16:creationId xmlns:a16="http://schemas.microsoft.com/office/drawing/2014/main" id="{09F35B60-6A62-4CC1-B4E7-08A07CE2861F}"/>
              </a:ext>
            </a:extLst>
          </p:cNvPr>
          <p:cNvSpPr txBox="1"/>
          <p:nvPr/>
        </p:nvSpPr>
        <p:spPr>
          <a:xfrm>
            <a:off x="8744254" y="2869175"/>
            <a:ext cx="1967205"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Transformative Literacy</a:t>
            </a:r>
          </a:p>
        </p:txBody>
      </p:sp>
      <p:sp>
        <p:nvSpPr>
          <p:cNvPr id="11" name="TextBox 10">
            <a:extLst>
              <a:ext uri="{FF2B5EF4-FFF2-40B4-BE49-F238E27FC236}">
                <a16:creationId xmlns:a16="http://schemas.microsoft.com/office/drawing/2014/main" id="{F635628B-6054-4239-86FC-B4DFB7ECE43D}"/>
              </a:ext>
            </a:extLst>
          </p:cNvPr>
          <p:cNvSpPr txBox="1"/>
          <p:nvPr/>
        </p:nvSpPr>
        <p:spPr>
          <a:xfrm>
            <a:off x="5496444" y="929357"/>
            <a:ext cx="1199111"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Ethics of Care</a:t>
            </a:r>
          </a:p>
        </p:txBody>
      </p:sp>
      <p:sp>
        <p:nvSpPr>
          <p:cNvPr id="12" name="TextBox 11">
            <a:extLst>
              <a:ext uri="{FF2B5EF4-FFF2-40B4-BE49-F238E27FC236}">
                <a16:creationId xmlns:a16="http://schemas.microsoft.com/office/drawing/2014/main" id="{C58BFAF1-180D-477A-B8E1-DEAFE74D53FC}"/>
              </a:ext>
            </a:extLst>
          </p:cNvPr>
          <p:cNvSpPr txBox="1"/>
          <p:nvPr/>
        </p:nvSpPr>
        <p:spPr>
          <a:xfrm>
            <a:off x="3729985" y="1206355"/>
            <a:ext cx="1313180"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Benefit Mindset</a:t>
            </a:r>
          </a:p>
        </p:txBody>
      </p:sp>
      <p:sp>
        <p:nvSpPr>
          <p:cNvPr id="13" name="TextBox 12">
            <a:extLst>
              <a:ext uri="{FF2B5EF4-FFF2-40B4-BE49-F238E27FC236}">
                <a16:creationId xmlns:a16="http://schemas.microsoft.com/office/drawing/2014/main" id="{B363A605-F108-4563-8033-8953DB5FECD8}"/>
              </a:ext>
            </a:extLst>
          </p:cNvPr>
          <p:cNvSpPr txBox="1"/>
          <p:nvPr/>
        </p:nvSpPr>
        <p:spPr>
          <a:xfrm>
            <a:off x="8844589" y="3569172"/>
            <a:ext cx="817853"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Theory U</a:t>
            </a:r>
          </a:p>
        </p:txBody>
      </p:sp>
      <p:sp>
        <p:nvSpPr>
          <p:cNvPr id="14" name="TextBox 13">
            <a:extLst>
              <a:ext uri="{FF2B5EF4-FFF2-40B4-BE49-F238E27FC236}">
                <a16:creationId xmlns:a16="http://schemas.microsoft.com/office/drawing/2014/main" id="{8E490213-0EF5-4332-9D52-B76CA61BE454}"/>
              </a:ext>
            </a:extLst>
          </p:cNvPr>
          <p:cNvSpPr txBox="1"/>
          <p:nvPr/>
        </p:nvSpPr>
        <p:spPr>
          <a:xfrm>
            <a:off x="8393284" y="2222440"/>
            <a:ext cx="2159566"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Developmental Evaluation</a:t>
            </a:r>
          </a:p>
        </p:txBody>
      </p:sp>
      <p:sp>
        <p:nvSpPr>
          <p:cNvPr id="15" name="TextBox 14">
            <a:extLst>
              <a:ext uri="{FF2B5EF4-FFF2-40B4-BE49-F238E27FC236}">
                <a16:creationId xmlns:a16="http://schemas.microsoft.com/office/drawing/2014/main" id="{B8E676E0-767D-4605-AC4F-191BAE4190D8}"/>
              </a:ext>
            </a:extLst>
          </p:cNvPr>
          <p:cNvSpPr txBox="1"/>
          <p:nvPr/>
        </p:nvSpPr>
        <p:spPr>
          <a:xfrm>
            <a:off x="7148834" y="1206356"/>
            <a:ext cx="1440266"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Beneficial Action</a:t>
            </a:r>
          </a:p>
        </p:txBody>
      </p:sp>
      <p:sp>
        <p:nvSpPr>
          <p:cNvPr id="16" name="TextBox 15">
            <a:extLst>
              <a:ext uri="{FF2B5EF4-FFF2-40B4-BE49-F238E27FC236}">
                <a16:creationId xmlns:a16="http://schemas.microsoft.com/office/drawing/2014/main" id="{1556C97B-3288-4A60-8145-6C0DA7A35D11}"/>
              </a:ext>
            </a:extLst>
          </p:cNvPr>
          <p:cNvSpPr txBox="1"/>
          <p:nvPr/>
        </p:nvSpPr>
        <p:spPr>
          <a:xfrm>
            <a:off x="7905522" y="1689998"/>
            <a:ext cx="1567545"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Concept of Vitality</a:t>
            </a:r>
          </a:p>
        </p:txBody>
      </p:sp>
      <p:sp>
        <p:nvSpPr>
          <p:cNvPr id="17" name="TextBox 16">
            <a:extLst>
              <a:ext uri="{FF2B5EF4-FFF2-40B4-BE49-F238E27FC236}">
                <a16:creationId xmlns:a16="http://schemas.microsoft.com/office/drawing/2014/main" id="{5475AD9E-CC38-43EB-94FA-C9969263952F}"/>
              </a:ext>
            </a:extLst>
          </p:cNvPr>
          <p:cNvSpPr txBox="1"/>
          <p:nvPr/>
        </p:nvSpPr>
        <p:spPr>
          <a:xfrm>
            <a:off x="1948326" y="5811799"/>
            <a:ext cx="2653290"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CCSR Developmental Framework</a:t>
            </a:r>
          </a:p>
        </p:txBody>
      </p:sp>
      <p:sp>
        <p:nvSpPr>
          <p:cNvPr id="18" name="TextBox 17">
            <a:extLst>
              <a:ext uri="{FF2B5EF4-FFF2-40B4-BE49-F238E27FC236}">
                <a16:creationId xmlns:a16="http://schemas.microsoft.com/office/drawing/2014/main" id="{8C20A3FA-D03E-4A1A-86D9-CA77D4752212}"/>
              </a:ext>
            </a:extLst>
          </p:cNvPr>
          <p:cNvSpPr txBox="1"/>
          <p:nvPr/>
        </p:nvSpPr>
        <p:spPr>
          <a:xfrm>
            <a:off x="4968313" y="6190895"/>
            <a:ext cx="2297424"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Systems Change Framework</a:t>
            </a:r>
          </a:p>
        </p:txBody>
      </p:sp>
      <p:sp>
        <p:nvSpPr>
          <p:cNvPr id="19" name="TextBox 18">
            <a:extLst>
              <a:ext uri="{FF2B5EF4-FFF2-40B4-BE49-F238E27FC236}">
                <a16:creationId xmlns:a16="http://schemas.microsoft.com/office/drawing/2014/main" id="{DF454362-DF6E-434B-9AD5-7F8EF2F7860A}"/>
              </a:ext>
            </a:extLst>
          </p:cNvPr>
          <p:cNvSpPr txBox="1"/>
          <p:nvPr/>
        </p:nvSpPr>
        <p:spPr>
          <a:xfrm>
            <a:off x="1320787" y="2244113"/>
            <a:ext cx="2401107"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Folk Concept of Intentionality</a:t>
            </a:r>
          </a:p>
        </p:txBody>
      </p:sp>
      <p:sp>
        <p:nvSpPr>
          <p:cNvPr id="20" name="TextBox 19">
            <a:extLst>
              <a:ext uri="{FF2B5EF4-FFF2-40B4-BE49-F238E27FC236}">
                <a16:creationId xmlns:a16="http://schemas.microsoft.com/office/drawing/2014/main" id="{C7E1F97D-BA2B-45D1-8F3B-1F12BD163E62}"/>
              </a:ext>
            </a:extLst>
          </p:cNvPr>
          <p:cNvSpPr txBox="1"/>
          <p:nvPr/>
        </p:nvSpPr>
        <p:spPr>
          <a:xfrm>
            <a:off x="8254865" y="5301325"/>
            <a:ext cx="2355132"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Salutogenic Model of Health</a:t>
            </a:r>
          </a:p>
        </p:txBody>
      </p:sp>
      <p:sp>
        <p:nvSpPr>
          <p:cNvPr id="21" name="TextBox 20">
            <a:extLst>
              <a:ext uri="{FF2B5EF4-FFF2-40B4-BE49-F238E27FC236}">
                <a16:creationId xmlns:a16="http://schemas.microsoft.com/office/drawing/2014/main" id="{276C0120-52BD-4B6B-A401-BC79E5EB94A3}"/>
              </a:ext>
            </a:extLst>
          </p:cNvPr>
          <p:cNvSpPr txBox="1"/>
          <p:nvPr/>
        </p:nvSpPr>
        <p:spPr>
          <a:xfrm>
            <a:off x="2276520" y="2869277"/>
            <a:ext cx="1196161"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Pillars of Mind</a:t>
            </a:r>
          </a:p>
        </p:txBody>
      </p:sp>
      <p:sp>
        <p:nvSpPr>
          <p:cNvPr id="22" name="TextBox 21">
            <a:extLst>
              <a:ext uri="{FF2B5EF4-FFF2-40B4-BE49-F238E27FC236}">
                <a16:creationId xmlns:a16="http://schemas.microsoft.com/office/drawing/2014/main" id="{1DC21931-3D1E-4F30-8DD6-F3511594486A}"/>
              </a:ext>
            </a:extLst>
          </p:cNvPr>
          <p:cNvSpPr txBox="1"/>
          <p:nvPr/>
        </p:nvSpPr>
        <p:spPr>
          <a:xfrm>
            <a:off x="1467875" y="4155133"/>
            <a:ext cx="2015295"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Contemplative Practices</a:t>
            </a:r>
          </a:p>
        </p:txBody>
      </p:sp>
      <p:sp>
        <p:nvSpPr>
          <p:cNvPr id="23" name="TextBox 22">
            <a:extLst>
              <a:ext uri="{FF2B5EF4-FFF2-40B4-BE49-F238E27FC236}">
                <a16:creationId xmlns:a16="http://schemas.microsoft.com/office/drawing/2014/main" id="{EEDD87BD-1CC7-46C0-B6A8-9F25EA960BAF}"/>
              </a:ext>
            </a:extLst>
          </p:cNvPr>
          <p:cNvSpPr txBox="1"/>
          <p:nvPr/>
        </p:nvSpPr>
        <p:spPr>
          <a:xfrm>
            <a:off x="1600925" y="3564293"/>
            <a:ext cx="1749197"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Theory of Knowledge</a:t>
            </a:r>
          </a:p>
        </p:txBody>
      </p:sp>
      <p:sp>
        <p:nvSpPr>
          <p:cNvPr id="24" name="TextBox 23">
            <a:extLst>
              <a:ext uri="{FF2B5EF4-FFF2-40B4-BE49-F238E27FC236}">
                <a16:creationId xmlns:a16="http://schemas.microsoft.com/office/drawing/2014/main" id="{040B37FE-051E-4188-BD0F-CE0867F64332}"/>
              </a:ext>
            </a:extLst>
          </p:cNvPr>
          <p:cNvSpPr txBox="1"/>
          <p:nvPr/>
        </p:nvSpPr>
        <p:spPr>
          <a:xfrm>
            <a:off x="8657281" y="4155133"/>
            <a:ext cx="3222655" cy="276999"/>
          </a:xfrm>
          <a:prstGeom prst="rect">
            <a:avLst/>
          </a:prstGeom>
          <a:noFill/>
        </p:spPr>
        <p:txBody>
          <a:bodyPr wrap="square" rtlCol="0">
            <a:spAutoFit/>
          </a:bodyPr>
          <a:lstStyle/>
          <a:p>
            <a:pPr algn="ctr"/>
            <a:r>
              <a:rPr lang="en-AU" sz="1200" b="1">
                <a:solidFill>
                  <a:schemeClr val="bg1">
                    <a:lumMod val="50000"/>
                  </a:schemeClr>
                </a:solidFill>
                <a:latin typeface="Century Gothic" panose="020B0502020202020204" pitchFamily="34" charset="0"/>
              </a:rPr>
              <a:t>Awareness–Based Collective Action </a:t>
            </a:r>
          </a:p>
        </p:txBody>
      </p:sp>
      <p:sp>
        <p:nvSpPr>
          <p:cNvPr id="25" name="TextBox 24">
            <a:extLst>
              <a:ext uri="{FF2B5EF4-FFF2-40B4-BE49-F238E27FC236}">
                <a16:creationId xmlns:a16="http://schemas.microsoft.com/office/drawing/2014/main" id="{BAD49007-47EE-439B-8632-1AA82540331B}"/>
              </a:ext>
            </a:extLst>
          </p:cNvPr>
          <p:cNvSpPr txBox="1"/>
          <p:nvPr/>
        </p:nvSpPr>
        <p:spPr>
          <a:xfrm>
            <a:off x="2052611" y="4745973"/>
            <a:ext cx="1528560"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Nature Immersion</a:t>
            </a:r>
          </a:p>
        </p:txBody>
      </p:sp>
      <p:sp>
        <p:nvSpPr>
          <p:cNvPr id="101" name="TextBox 100">
            <a:extLst>
              <a:ext uri="{FF2B5EF4-FFF2-40B4-BE49-F238E27FC236}">
                <a16:creationId xmlns:a16="http://schemas.microsoft.com/office/drawing/2014/main" id="{B210BC59-635F-4D94-9532-9EE18B0D00DD}"/>
              </a:ext>
            </a:extLst>
          </p:cNvPr>
          <p:cNvSpPr txBox="1"/>
          <p:nvPr/>
        </p:nvSpPr>
        <p:spPr>
          <a:xfrm>
            <a:off x="3839240" y="181821"/>
            <a:ext cx="4555570" cy="400110"/>
          </a:xfrm>
          <a:prstGeom prst="rect">
            <a:avLst/>
          </a:prstGeom>
          <a:noFill/>
        </p:spPr>
        <p:txBody>
          <a:bodyPr wrap="square">
            <a:spAutoFit/>
          </a:bodyPr>
          <a:lstStyle/>
          <a:p>
            <a:r>
              <a:rPr lang="en-AU" sz="2000" b="1" spc="100" dirty="0">
                <a:solidFill>
                  <a:srgbClr val="00B0F0"/>
                </a:solidFill>
                <a:latin typeface="Century Gothic" panose="020B0502020202020204" pitchFamily="34" charset="0"/>
                <a:ea typeface="FZShuTi" panose="02010601030101010101" pitchFamily="2" charset="-122"/>
              </a:rPr>
              <a:t>Interconnected Research Fields </a:t>
            </a:r>
          </a:p>
        </p:txBody>
      </p:sp>
      <p:sp>
        <p:nvSpPr>
          <p:cNvPr id="118" name="TextBox 117">
            <a:extLst>
              <a:ext uri="{FF2B5EF4-FFF2-40B4-BE49-F238E27FC236}">
                <a16:creationId xmlns:a16="http://schemas.microsoft.com/office/drawing/2014/main" id="{23454253-6674-4ED4-8851-FBF56D9BE68F}"/>
              </a:ext>
            </a:extLst>
          </p:cNvPr>
          <p:cNvSpPr txBox="1"/>
          <p:nvPr/>
        </p:nvSpPr>
        <p:spPr>
          <a:xfrm>
            <a:off x="8545206" y="4729584"/>
            <a:ext cx="1693092" cy="276999"/>
          </a:xfrm>
          <a:prstGeom prst="rect">
            <a:avLst/>
          </a:prstGeom>
          <a:noFill/>
        </p:spPr>
        <p:txBody>
          <a:bodyPr wrap="none" rtlCol="0">
            <a:spAutoFit/>
          </a:bodyPr>
          <a:lstStyle/>
          <a:p>
            <a:r>
              <a:rPr lang="en-AU" sz="1200" b="1">
                <a:solidFill>
                  <a:schemeClr val="bg1">
                    <a:lumMod val="50000"/>
                  </a:schemeClr>
                </a:solidFill>
                <a:latin typeface="Century Gothic" panose="020B0502020202020204" pitchFamily="34" charset="0"/>
              </a:rPr>
              <a:t>Sense of Coherence</a:t>
            </a:r>
          </a:p>
        </p:txBody>
      </p:sp>
      <p:sp>
        <p:nvSpPr>
          <p:cNvPr id="112" name="TextBox 111">
            <a:extLst>
              <a:ext uri="{FF2B5EF4-FFF2-40B4-BE49-F238E27FC236}">
                <a16:creationId xmlns:a16="http://schemas.microsoft.com/office/drawing/2014/main" id="{BCE08538-4221-4DC6-9EBB-5BDB425C8BF3}"/>
              </a:ext>
            </a:extLst>
          </p:cNvPr>
          <p:cNvSpPr txBox="1"/>
          <p:nvPr/>
        </p:nvSpPr>
        <p:spPr>
          <a:xfrm>
            <a:off x="7529642" y="5803364"/>
            <a:ext cx="2614818" cy="276999"/>
          </a:xfrm>
          <a:prstGeom prst="rect">
            <a:avLst/>
          </a:prstGeom>
          <a:noFill/>
        </p:spPr>
        <p:txBody>
          <a:bodyPr wrap="none" rtlCol="0">
            <a:spAutoFit/>
          </a:bodyPr>
          <a:lstStyle/>
          <a:p>
            <a:r>
              <a:rPr lang="en-AU" sz="1200" b="1" dirty="0">
                <a:solidFill>
                  <a:schemeClr val="bg1">
                    <a:lumMod val="50000"/>
                  </a:schemeClr>
                </a:solidFill>
                <a:latin typeface="Century Gothic" panose="020B0502020202020204" pitchFamily="34" charset="0"/>
              </a:rPr>
              <a:t>Generalised Elevation Resources</a:t>
            </a:r>
          </a:p>
        </p:txBody>
      </p:sp>
      <p:sp>
        <p:nvSpPr>
          <p:cNvPr id="120" name="TextBox 119">
            <a:extLst>
              <a:ext uri="{FF2B5EF4-FFF2-40B4-BE49-F238E27FC236}">
                <a16:creationId xmlns:a16="http://schemas.microsoft.com/office/drawing/2014/main" id="{3C1241B2-785F-4BD0-8418-2C134A6BF8FD}"/>
              </a:ext>
            </a:extLst>
          </p:cNvPr>
          <p:cNvSpPr txBox="1"/>
          <p:nvPr/>
        </p:nvSpPr>
        <p:spPr>
          <a:xfrm>
            <a:off x="9727858" y="6423614"/>
            <a:ext cx="1849487"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Overview v7.2</a:t>
            </a:r>
            <a:endParaRPr lang="en-AU" sz="1000" dirty="0">
              <a:solidFill>
                <a:schemeClr val="tx1">
                  <a:lumMod val="65000"/>
                  <a:lumOff val="35000"/>
                </a:schemeClr>
              </a:solidFill>
              <a:latin typeface="Century Gothic" panose="020B0502020202020204" pitchFamily="34" charset="0"/>
            </a:endParaRPr>
          </a:p>
        </p:txBody>
      </p:sp>
      <p:pic>
        <p:nvPicPr>
          <p:cNvPr id="37" name="Picture 36">
            <a:extLst>
              <a:ext uri="{FF2B5EF4-FFF2-40B4-BE49-F238E27FC236}">
                <a16:creationId xmlns:a16="http://schemas.microsoft.com/office/drawing/2014/main" id="{B225716B-3D3E-4532-AFDC-6B4B57962C1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pic>
        <p:nvPicPr>
          <p:cNvPr id="29" name="Picture 2" descr="Image result for free 60's style group people illustrations cartoon">
            <a:extLst>
              <a:ext uri="{FF2B5EF4-FFF2-40B4-BE49-F238E27FC236}">
                <a16:creationId xmlns:a16="http://schemas.microsoft.com/office/drawing/2014/main" id="{01F17CA6-186D-4C8D-BE59-5E229D3FFD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654" y="74468"/>
            <a:ext cx="2314637" cy="154186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a:extLst>
              <a:ext uri="{FF2B5EF4-FFF2-40B4-BE49-F238E27FC236}">
                <a16:creationId xmlns:a16="http://schemas.microsoft.com/office/drawing/2014/main" id="{651C4BF5-8341-4A75-99A4-14DE4113B29C}"/>
              </a:ext>
            </a:extLst>
          </p:cNvPr>
          <p:cNvPicPr>
            <a:picLocks noChangeAspect="1"/>
          </p:cNvPicPr>
          <p:nvPr/>
        </p:nvPicPr>
        <p:blipFill>
          <a:blip r:embed="rId6"/>
          <a:stretch>
            <a:fillRect/>
          </a:stretch>
        </p:blipFill>
        <p:spPr>
          <a:xfrm>
            <a:off x="9775507" y="103976"/>
            <a:ext cx="2040763" cy="2047081"/>
          </a:xfrm>
          <a:prstGeom prst="rect">
            <a:avLst/>
          </a:prstGeom>
        </p:spPr>
      </p:pic>
    </p:spTree>
    <p:extLst>
      <p:ext uri="{BB962C8B-B14F-4D97-AF65-F5344CB8AC3E}">
        <p14:creationId xmlns:p14="http://schemas.microsoft.com/office/powerpoint/2010/main" val="3846550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661E4D-BE4A-41E2-BF3A-6A68F13ECEFC}"/>
              </a:ext>
            </a:extLst>
          </p:cNvPr>
          <p:cNvSpPr txBox="1"/>
          <p:nvPr/>
        </p:nvSpPr>
        <p:spPr>
          <a:xfrm>
            <a:off x="4220895" y="5454297"/>
            <a:ext cx="3812655" cy="1200329"/>
          </a:xfrm>
          <a:prstGeom prst="rect">
            <a:avLst/>
          </a:prstGeom>
          <a:noFill/>
        </p:spPr>
        <p:txBody>
          <a:bodyPr wrap="square">
            <a:spAutoFit/>
          </a:bodyPr>
          <a:lstStyle/>
          <a:p>
            <a:pPr algn="just"/>
            <a:r>
              <a:rPr lang="en-GB" sz="800" i="0">
                <a:solidFill>
                  <a:srgbClr val="202122"/>
                </a:solidFill>
                <a:effectLst/>
                <a:latin typeface="Century Gothic" panose="020B0502020202020204" pitchFamily="34" charset="0"/>
              </a:rPr>
              <a:t>A </a:t>
            </a:r>
            <a:r>
              <a:rPr lang="en-GB" sz="800" b="1" i="0">
                <a:solidFill>
                  <a:srgbClr val="202122"/>
                </a:solidFill>
                <a:effectLst/>
                <a:latin typeface="Century Gothic" panose="020B0502020202020204" pitchFamily="34" charset="0"/>
              </a:rPr>
              <a:t>Sense of Coherence </a:t>
            </a:r>
            <a:r>
              <a:rPr lang="en-GB" sz="800" b="0" i="0">
                <a:solidFill>
                  <a:srgbClr val="202122"/>
                </a:solidFill>
                <a:effectLst/>
                <a:latin typeface="Century Gothic" panose="020B0502020202020204" pitchFamily="34" charset="0"/>
              </a:rPr>
              <a:t>has three components: </a:t>
            </a:r>
            <a:r>
              <a:rPr lang="en-GB" sz="800" i="1">
                <a:solidFill>
                  <a:srgbClr val="202122"/>
                </a:solidFill>
                <a:latin typeface="Century Gothic" panose="020B0502020202020204" pitchFamily="34" charset="0"/>
              </a:rPr>
              <a:t>Meaningfulness</a:t>
            </a:r>
            <a:r>
              <a:rPr lang="en-GB" sz="800">
                <a:solidFill>
                  <a:srgbClr val="202122"/>
                </a:solidFill>
                <a:latin typeface="Century Gothic" panose="020B0502020202020204" pitchFamily="34" charset="0"/>
              </a:rPr>
              <a:t>: a belief that things in life are interesting and a source of satisfaction, that things are really worthwhile and that there is good reason or purpose to care about what happens; </a:t>
            </a:r>
            <a:r>
              <a:rPr lang="en-GB" sz="800" b="0" i="1">
                <a:solidFill>
                  <a:srgbClr val="202122"/>
                </a:solidFill>
                <a:effectLst/>
                <a:latin typeface="Century Gothic" panose="020B0502020202020204" pitchFamily="34" charset="0"/>
              </a:rPr>
              <a:t>Comprehensibility</a:t>
            </a:r>
            <a:r>
              <a:rPr lang="en-GB" sz="800" b="0" i="0">
                <a:solidFill>
                  <a:srgbClr val="202122"/>
                </a:solidFill>
                <a:effectLst/>
                <a:latin typeface="Century Gothic" panose="020B0502020202020204" pitchFamily="34" charset="0"/>
              </a:rPr>
              <a:t>: a belief that things happen in an orderly and predictable fashion and a sense that you can understand events in your life and reasonably predict what will happen in the future; </a:t>
            </a:r>
            <a:r>
              <a:rPr lang="en-GB" sz="800" b="0" i="1">
                <a:solidFill>
                  <a:srgbClr val="202122"/>
                </a:solidFill>
                <a:effectLst/>
                <a:latin typeface="Century Gothic" panose="020B0502020202020204" pitchFamily="34" charset="0"/>
              </a:rPr>
              <a:t>Manageability</a:t>
            </a:r>
            <a:r>
              <a:rPr lang="en-GB" sz="800" b="0" i="0">
                <a:solidFill>
                  <a:srgbClr val="202122"/>
                </a:solidFill>
                <a:effectLst/>
                <a:latin typeface="Century Gothic" panose="020B0502020202020204" pitchFamily="34" charset="0"/>
              </a:rPr>
              <a:t>: a belief that you have the skills or ability, the support, the help, or the resources necessary to take care of things, and that things are manageable and within your control.</a:t>
            </a:r>
          </a:p>
        </p:txBody>
      </p:sp>
      <p:sp>
        <p:nvSpPr>
          <p:cNvPr id="9" name="TextBox 8">
            <a:extLst>
              <a:ext uri="{FF2B5EF4-FFF2-40B4-BE49-F238E27FC236}">
                <a16:creationId xmlns:a16="http://schemas.microsoft.com/office/drawing/2014/main" id="{164F510F-7F5F-49D8-BA2E-FBFA8BD286BF}"/>
              </a:ext>
            </a:extLst>
          </p:cNvPr>
          <p:cNvSpPr txBox="1"/>
          <p:nvPr/>
        </p:nvSpPr>
        <p:spPr>
          <a:xfrm>
            <a:off x="4238723" y="2484028"/>
            <a:ext cx="3837281" cy="584775"/>
          </a:xfrm>
          <a:prstGeom prst="rect">
            <a:avLst/>
          </a:prstGeom>
          <a:noFill/>
        </p:spPr>
        <p:txBody>
          <a:bodyPr wrap="square">
            <a:spAutoFit/>
          </a:bodyPr>
          <a:lstStyle/>
          <a:p>
            <a:pPr algn="just"/>
            <a:r>
              <a:rPr lang="en-AU" sz="800" b="1" kern="0" dirty="0">
                <a:effectLst/>
                <a:latin typeface="Century Gothic" panose="020B0502020202020204" pitchFamily="34" charset="0"/>
                <a:ea typeface="Calibri" panose="020F0502020204030204" pitchFamily="34" charset="0"/>
                <a:cs typeface="Times New Roman" panose="02020603050405020304" pitchFamily="18" charset="0"/>
              </a:rPr>
              <a:t>Generalised Elevation Resources</a:t>
            </a:r>
            <a:r>
              <a:rPr lang="en-AU" sz="800" kern="0" dirty="0">
                <a:effectLst/>
                <a:latin typeface="Century Gothic" panose="020B0502020202020204" pitchFamily="34" charset="0"/>
                <a:ea typeface="Calibri" panose="020F0502020204030204" pitchFamily="34" charset="0"/>
                <a:cs typeface="Times New Roman" panose="02020603050405020304" pitchFamily="18" charset="0"/>
              </a:rPr>
              <a:t> is a characteristic, practice or tool of an individual, group, community or society that is effective elevating the level of caring about and for the sources of personal, societal and ecological wellbeing and vitality over time.</a:t>
            </a:r>
          </a:p>
        </p:txBody>
      </p:sp>
      <p:sp>
        <p:nvSpPr>
          <p:cNvPr id="10" name="TextBox 9">
            <a:extLst>
              <a:ext uri="{FF2B5EF4-FFF2-40B4-BE49-F238E27FC236}">
                <a16:creationId xmlns:a16="http://schemas.microsoft.com/office/drawing/2014/main" id="{594E1F78-790C-40D0-AF97-59D2F1050FFA}"/>
              </a:ext>
            </a:extLst>
          </p:cNvPr>
          <p:cNvSpPr txBox="1"/>
          <p:nvPr/>
        </p:nvSpPr>
        <p:spPr>
          <a:xfrm>
            <a:off x="221754" y="633701"/>
            <a:ext cx="3827749" cy="2185214"/>
          </a:xfrm>
          <a:prstGeom prst="rect">
            <a:avLst/>
          </a:prstGeom>
          <a:noFill/>
        </p:spPr>
        <p:txBody>
          <a:bodyPr wrap="square">
            <a:spAutoFit/>
          </a:bodyPr>
          <a:lstStyle/>
          <a:p>
            <a:pPr algn="just"/>
            <a:r>
              <a:rPr lang="en-AU" sz="800" b="1" i="0">
                <a:effectLst/>
                <a:latin typeface="Century Gothic" panose="020B0502020202020204" pitchFamily="34" charset="0"/>
              </a:rPr>
              <a:t>Beneficial Action </a:t>
            </a:r>
            <a:r>
              <a:rPr lang="en-AU" sz="800" i="0">
                <a:effectLst/>
                <a:latin typeface="Century Gothic" panose="020B0502020202020204" pitchFamily="34" charset="0"/>
              </a:rPr>
              <a:t>introduces four effective principles to support wellbeing systems change: </a:t>
            </a:r>
          </a:p>
          <a:p>
            <a:pPr algn="just"/>
            <a:r>
              <a:rPr lang="en-AU" sz="800">
                <a:latin typeface="Century Gothic" panose="020B0502020202020204" pitchFamily="34" charset="0"/>
              </a:rPr>
              <a:t>Principle 1.</a:t>
            </a:r>
            <a:r>
              <a:rPr lang="en-AU" sz="800" b="1">
                <a:solidFill>
                  <a:srgbClr val="33CCFF"/>
                </a:solidFill>
                <a:latin typeface="Century Gothic" panose="020B0502020202020204" pitchFamily="34" charset="0"/>
              </a:rPr>
              <a:t> </a:t>
            </a:r>
            <a:r>
              <a:rPr lang="en-AU" sz="800">
                <a:latin typeface="Century Gothic" panose="020B0502020202020204" pitchFamily="34" charset="0"/>
              </a:rPr>
              <a:t>Freedom is the range of behaviour that an organism is able to choose and enact after accounting for genetic and environmental determination. </a:t>
            </a:r>
          </a:p>
          <a:p>
            <a:pPr algn="just"/>
            <a:r>
              <a:rPr lang="en-AU" sz="800">
                <a:latin typeface="Century Gothic" panose="020B0502020202020204" pitchFamily="34" charset="0"/>
              </a:rPr>
              <a:t>Principle 2. </a:t>
            </a:r>
            <a:r>
              <a:rPr lang="en-AU" sz="800" b="1">
                <a:latin typeface="Century Gothic" panose="020B0502020202020204" pitchFamily="34" charset="0"/>
              </a:rPr>
              <a:t>Beneficial Action </a:t>
            </a:r>
            <a:r>
              <a:rPr lang="en-AU" sz="800">
                <a:latin typeface="Century Gothic" panose="020B0502020202020204" pitchFamily="34" charset="0"/>
              </a:rPr>
              <a:t>is prosocially and altruistically motivated behaviour that uses consequential knowledge to increase freedom within the global population. </a:t>
            </a:r>
          </a:p>
          <a:p>
            <a:pPr algn="just"/>
            <a:r>
              <a:rPr lang="en-AU" sz="800">
                <a:latin typeface="Century Gothic" panose="020B0502020202020204" pitchFamily="34" charset="0"/>
              </a:rPr>
              <a:t>Principle 3. Experiencing (directly or indirectly) the consequences of action is a primary means by which all living organisms learn to restrain their individual freedom to increase freedom at the population level. Systematizing consequentialist knowledge advances freedom in human populations.</a:t>
            </a:r>
            <a:r>
              <a:rPr lang="en-AU" sz="800" b="1">
                <a:solidFill>
                  <a:srgbClr val="33CCFF"/>
                </a:solidFill>
                <a:latin typeface="Century Gothic" panose="020B0502020202020204" pitchFamily="34" charset="0"/>
              </a:rPr>
              <a:t> </a:t>
            </a:r>
          </a:p>
          <a:p>
            <a:pPr algn="just"/>
            <a:r>
              <a:rPr lang="en-AU" sz="800">
                <a:latin typeface="Century Gothic" panose="020B0502020202020204" pitchFamily="34" charset="0"/>
              </a:rPr>
              <a:t>Principle 4. Competition, conflict, and violence limit the freedom of all living things. Freedom within the global population will be increased by human populations adopting caring actions that successfully develop social bonds with out-group populations.</a:t>
            </a:r>
          </a:p>
        </p:txBody>
      </p:sp>
      <p:sp>
        <p:nvSpPr>
          <p:cNvPr id="12" name="TextBox 11">
            <a:extLst>
              <a:ext uri="{FF2B5EF4-FFF2-40B4-BE49-F238E27FC236}">
                <a16:creationId xmlns:a16="http://schemas.microsoft.com/office/drawing/2014/main" id="{72EE3FA2-0F80-48B0-BDDE-0CCA9F201B0E}"/>
              </a:ext>
            </a:extLst>
          </p:cNvPr>
          <p:cNvSpPr txBox="1"/>
          <p:nvPr/>
        </p:nvSpPr>
        <p:spPr>
          <a:xfrm>
            <a:off x="4248257" y="1817028"/>
            <a:ext cx="3827749" cy="707886"/>
          </a:xfrm>
          <a:prstGeom prst="rect">
            <a:avLst/>
          </a:prstGeom>
          <a:noFill/>
        </p:spPr>
        <p:txBody>
          <a:bodyPr wrap="square">
            <a:spAutoFit/>
          </a:bodyPr>
          <a:lstStyle/>
          <a:p>
            <a:pPr algn="just"/>
            <a:r>
              <a:rPr lang="en-GB" sz="800">
                <a:latin typeface="Century Gothic" panose="020B0502020202020204" pitchFamily="34" charset="0"/>
              </a:rPr>
              <a:t>In people’s </a:t>
            </a:r>
            <a:r>
              <a:rPr lang="en-GB" sz="800" b="1">
                <a:latin typeface="Century Gothic" panose="020B0502020202020204" pitchFamily="34" charset="0"/>
              </a:rPr>
              <a:t>Folk Concept of intentionality</a:t>
            </a:r>
            <a:r>
              <a:rPr lang="en-GB" sz="800">
                <a:latin typeface="Century Gothic" panose="020B0502020202020204" pitchFamily="34" charset="0"/>
              </a:rPr>
              <a:t>, performing an action intentionally requires the presence of five components: a desire for an outcome; beliefs about an action that leads to that outcome; an intention to perform the action; skill to perform the action; and awareness of fulfilling the intention while performing the action.</a:t>
            </a:r>
          </a:p>
        </p:txBody>
      </p:sp>
      <p:sp>
        <p:nvSpPr>
          <p:cNvPr id="13" name="TextBox 12">
            <a:extLst>
              <a:ext uri="{FF2B5EF4-FFF2-40B4-BE49-F238E27FC236}">
                <a16:creationId xmlns:a16="http://schemas.microsoft.com/office/drawing/2014/main" id="{2D16CDA2-E6DA-4A61-BAB4-3D4A447908FD}"/>
              </a:ext>
            </a:extLst>
          </p:cNvPr>
          <p:cNvSpPr txBox="1"/>
          <p:nvPr/>
        </p:nvSpPr>
        <p:spPr>
          <a:xfrm>
            <a:off x="213949" y="2789683"/>
            <a:ext cx="3827750" cy="830997"/>
          </a:xfrm>
          <a:prstGeom prst="rect">
            <a:avLst/>
          </a:prstGeom>
          <a:noFill/>
        </p:spPr>
        <p:txBody>
          <a:bodyPr wrap="square">
            <a:spAutoFit/>
          </a:bodyPr>
          <a:lstStyle/>
          <a:p>
            <a:pPr algn="just" fontAlgn="base"/>
            <a:r>
              <a:rPr lang="en-AU" sz="800" b="0" i="0">
                <a:effectLst/>
                <a:latin typeface="Century Gothic" panose="020B0502020202020204" pitchFamily="34" charset="0"/>
              </a:rPr>
              <a:t>A </a:t>
            </a:r>
            <a:r>
              <a:rPr lang="en-AU" sz="800" b="1" i="0">
                <a:effectLst/>
                <a:latin typeface="Century Gothic" panose="020B0502020202020204" pitchFamily="34" charset="0"/>
              </a:rPr>
              <a:t>Benefit Mindset </a:t>
            </a:r>
            <a:r>
              <a:rPr lang="en-AU" sz="800" b="0" i="0">
                <a:effectLst/>
                <a:latin typeface="Century Gothic" panose="020B0502020202020204" pitchFamily="34" charset="0"/>
              </a:rPr>
              <a:t>builds on a growth mindset, when we understand that our abilities can be developed – and we also understand we can transform towards a more caring, inclusive and interdependent perspective. It is called “benefit” mindset because it is concerned with the life-long process of learning how we can be the transformation and realise our unique potential in a way that serves the wellbeing of all. </a:t>
            </a:r>
          </a:p>
        </p:txBody>
      </p:sp>
      <p:sp>
        <p:nvSpPr>
          <p:cNvPr id="14" name="TextBox 13">
            <a:extLst>
              <a:ext uri="{FF2B5EF4-FFF2-40B4-BE49-F238E27FC236}">
                <a16:creationId xmlns:a16="http://schemas.microsoft.com/office/drawing/2014/main" id="{29F48030-B76B-4FA0-BAD1-F22ADB3E5DF6}"/>
              </a:ext>
            </a:extLst>
          </p:cNvPr>
          <p:cNvSpPr txBox="1"/>
          <p:nvPr/>
        </p:nvSpPr>
        <p:spPr>
          <a:xfrm>
            <a:off x="8215886" y="82056"/>
            <a:ext cx="3820202" cy="461665"/>
          </a:xfrm>
          <a:prstGeom prst="rect">
            <a:avLst/>
          </a:prstGeom>
          <a:noFill/>
        </p:spPr>
        <p:txBody>
          <a:bodyPr wrap="square">
            <a:spAutoFit/>
          </a:bodyPr>
          <a:lstStyle/>
          <a:p>
            <a:pPr algn="just"/>
            <a:r>
              <a:rPr lang="en-GB" sz="800">
                <a:latin typeface="Century Gothic" panose="020B0502020202020204" pitchFamily="34" charset="0"/>
              </a:rPr>
              <a:t>The </a:t>
            </a:r>
            <a:r>
              <a:rPr lang="en-GB" sz="800" b="1">
                <a:latin typeface="Century Gothic" panose="020B0502020202020204" pitchFamily="34" charset="0"/>
              </a:rPr>
              <a:t>Systems Change Framework </a:t>
            </a:r>
            <a:r>
              <a:rPr lang="en-GB" sz="800">
                <a:latin typeface="Century Gothic" panose="020B0502020202020204" pitchFamily="34" charset="0"/>
              </a:rPr>
              <a:t>is a sensemaking tool to support individuals and collaborations to become more familiar and capable of working in systems and towards systems change.</a:t>
            </a:r>
            <a:endParaRPr lang="en-AU" sz="800">
              <a:latin typeface="Century Gothic" panose="020B0502020202020204" pitchFamily="34" charset="0"/>
            </a:endParaRPr>
          </a:p>
        </p:txBody>
      </p:sp>
      <p:sp>
        <p:nvSpPr>
          <p:cNvPr id="22" name="TextBox 21">
            <a:extLst>
              <a:ext uri="{FF2B5EF4-FFF2-40B4-BE49-F238E27FC236}">
                <a16:creationId xmlns:a16="http://schemas.microsoft.com/office/drawing/2014/main" id="{62298223-03EA-4E4B-A885-ED987034E4E9}"/>
              </a:ext>
            </a:extLst>
          </p:cNvPr>
          <p:cNvSpPr txBox="1"/>
          <p:nvPr/>
        </p:nvSpPr>
        <p:spPr>
          <a:xfrm>
            <a:off x="8198237" y="3862013"/>
            <a:ext cx="3827749" cy="609013"/>
          </a:xfrm>
          <a:prstGeom prst="rect">
            <a:avLst/>
          </a:prstGeom>
          <a:noFill/>
        </p:spPr>
        <p:txBody>
          <a:bodyPr wrap="square">
            <a:spAutoFit/>
          </a:bodyPr>
          <a:lstStyle/>
          <a:p>
            <a:pPr algn="just">
              <a:lnSpc>
                <a:spcPct val="107000"/>
              </a:lnSpc>
              <a:spcAft>
                <a:spcPts val="800"/>
              </a:spcAft>
            </a:pPr>
            <a:r>
              <a:rPr lang="en-AU" sz="800">
                <a:effectLst/>
                <a:latin typeface="Century Gothic" panose="020B0502020202020204" pitchFamily="34" charset="0"/>
                <a:ea typeface="Calibri" panose="020F0502020204030204" pitchFamily="34" charset="0"/>
                <a:cs typeface="Arial" panose="020B0604020202020204" pitchFamily="34" charset="0"/>
              </a:rPr>
              <a:t>The</a:t>
            </a:r>
            <a:r>
              <a:rPr lang="en-AU" sz="800" b="1">
                <a:effectLst/>
                <a:latin typeface="Century Gothic" panose="020B0502020202020204" pitchFamily="34" charset="0"/>
                <a:ea typeface="Calibri" panose="020F0502020204030204" pitchFamily="34" charset="0"/>
                <a:cs typeface="Arial" panose="020B0604020202020204" pitchFamily="34" charset="0"/>
              </a:rPr>
              <a:t> Waves of Wellbeings </a:t>
            </a:r>
            <a:r>
              <a:rPr lang="en-AU" sz="800">
                <a:effectLst/>
                <a:latin typeface="Century Gothic" panose="020B0502020202020204" pitchFamily="34" charset="0"/>
                <a:ea typeface="Calibri" panose="020F0502020204030204" pitchFamily="34" charset="0"/>
                <a:cs typeface="Arial" panose="020B0604020202020204" pitchFamily="34" charset="0"/>
              </a:rPr>
              <a:t>is a symbol, a contemplative practice and tool, and an action reflection learning journey to advance a social movement about and for regenerating sources of personal, societal and ecological wellbeing and vitality for all. </a:t>
            </a:r>
          </a:p>
        </p:txBody>
      </p:sp>
      <p:sp>
        <p:nvSpPr>
          <p:cNvPr id="15" name="TextBox 14">
            <a:extLst>
              <a:ext uri="{FF2B5EF4-FFF2-40B4-BE49-F238E27FC236}">
                <a16:creationId xmlns:a16="http://schemas.microsoft.com/office/drawing/2014/main" id="{71BD6853-1269-48EC-9786-E788B0BCDAFD}"/>
              </a:ext>
            </a:extLst>
          </p:cNvPr>
          <p:cNvSpPr txBox="1"/>
          <p:nvPr/>
        </p:nvSpPr>
        <p:spPr>
          <a:xfrm>
            <a:off x="4233162" y="1023816"/>
            <a:ext cx="3842844" cy="830997"/>
          </a:xfrm>
          <a:prstGeom prst="rect">
            <a:avLst/>
          </a:prstGeom>
          <a:noFill/>
        </p:spPr>
        <p:txBody>
          <a:bodyPr wrap="square">
            <a:spAutoFit/>
          </a:bodyPr>
          <a:lstStyle/>
          <a:p>
            <a:pPr algn="just"/>
            <a:r>
              <a:rPr lang="en-AU" sz="800" b="1">
                <a:solidFill>
                  <a:srgbClr val="202124"/>
                </a:solidFill>
                <a:effectLst/>
                <a:latin typeface="Century Gothic" panose="020B0502020202020204" pitchFamily="34" charset="0"/>
                <a:ea typeface="Times New Roman" panose="02020603050405020304" pitchFamily="18" charset="0"/>
                <a:cs typeface="Times New Roman" panose="02020603050405020304" pitchFamily="18" charset="0"/>
              </a:rPr>
              <a:t>Five Pillars of the Mind</a:t>
            </a:r>
            <a:r>
              <a:rPr lang="en-AU" sz="800">
                <a:solidFill>
                  <a:srgbClr val="202124"/>
                </a:solidFill>
                <a:effectLst/>
                <a:latin typeface="Century Gothic" panose="020B0502020202020204" pitchFamily="34" charset="0"/>
                <a:ea typeface="Times New Roman" panose="02020603050405020304" pitchFamily="18" charset="0"/>
                <a:cs typeface="Cambria" panose="02040503050406030204" pitchFamily="18" charset="0"/>
              </a:rPr>
              <a:t> </a:t>
            </a:r>
            <a:r>
              <a:rPr lang="en-AU" sz="800">
                <a:solidFill>
                  <a:srgbClr val="202124"/>
                </a:solidFill>
                <a:effectLst/>
                <a:latin typeface="Century Gothic" panose="020B0502020202020204" pitchFamily="34" charset="0"/>
                <a:ea typeface="Times New Roman" panose="02020603050405020304" pitchFamily="18" charset="0"/>
                <a:cs typeface="Times New Roman" panose="02020603050405020304" pitchFamily="18" charset="0"/>
              </a:rPr>
              <a:t>explores how aligning instruction with the brain's natural design might just be the key to improving learning outcomes. New research reveals, surprisingly, that there are five basic areas through which all learning takes place: Symbols, Patterns, Order, Categories, and Relationships which could enable more fully understanding and supporting the development of transdisciplinary problem-solving skills.</a:t>
            </a:r>
            <a:endParaRPr lang="en-AU" sz="800">
              <a:effectLst/>
              <a:latin typeface="Arial" panose="020B0604020202020204" pitchFamily="34" charset="0"/>
              <a:ea typeface="Calibri" panose="020F0502020204030204" pitchFamily="34" charset="0"/>
              <a:cs typeface="Cordia New" panose="020B0304020202020204" pitchFamily="34" charset="-34"/>
            </a:endParaRPr>
          </a:p>
        </p:txBody>
      </p:sp>
      <p:sp>
        <p:nvSpPr>
          <p:cNvPr id="25" name="TextBox 24">
            <a:extLst>
              <a:ext uri="{FF2B5EF4-FFF2-40B4-BE49-F238E27FC236}">
                <a16:creationId xmlns:a16="http://schemas.microsoft.com/office/drawing/2014/main" id="{92F9B91C-BEBC-4991-9280-230AB5E19A52}"/>
              </a:ext>
            </a:extLst>
          </p:cNvPr>
          <p:cNvSpPr txBox="1"/>
          <p:nvPr/>
        </p:nvSpPr>
        <p:spPr>
          <a:xfrm>
            <a:off x="218006" y="4875453"/>
            <a:ext cx="3831497" cy="1004121"/>
          </a:xfrm>
          <a:prstGeom prst="rect">
            <a:avLst/>
          </a:prstGeom>
          <a:noFill/>
        </p:spPr>
        <p:txBody>
          <a:bodyPr wrap="square">
            <a:spAutoFit/>
          </a:bodyPr>
          <a:lstStyle/>
          <a:p>
            <a:pPr algn="just">
              <a:lnSpc>
                <a:spcPct val="107000"/>
              </a:lnSpc>
              <a:spcAft>
                <a:spcPts val="800"/>
              </a:spcAft>
            </a:pPr>
            <a:r>
              <a:rPr lang="en-AU" sz="800" kern="100">
                <a:effectLst/>
                <a:latin typeface="Century Gothic" panose="020B0502020202020204" pitchFamily="34" charset="0"/>
                <a:ea typeface="Calibri" panose="020F0502020204030204" pitchFamily="34" charset="0"/>
                <a:cs typeface="Arial" panose="020B0604020202020204" pitchFamily="34" charset="0"/>
              </a:rPr>
              <a:t>The</a:t>
            </a:r>
            <a:r>
              <a:rPr lang="en-AU" sz="800" b="1" kern="100">
                <a:effectLst/>
                <a:latin typeface="Century Gothic" panose="020B0502020202020204" pitchFamily="34" charset="0"/>
                <a:ea typeface="Calibri" panose="020F0502020204030204" pitchFamily="34" charset="0"/>
                <a:cs typeface="Arial" panose="020B0604020202020204" pitchFamily="34" charset="0"/>
              </a:rPr>
              <a:t> CCSR Developmental Framework </a:t>
            </a:r>
            <a:r>
              <a:rPr lang="en-AU" sz="800" kern="100">
                <a:effectLst/>
                <a:latin typeface="Century Gothic" panose="020B0502020202020204" pitchFamily="34" charset="0"/>
                <a:ea typeface="Calibri" panose="020F0502020204030204" pitchFamily="34" charset="0"/>
                <a:cs typeface="Arial" panose="020B0604020202020204" pitchFamily="34" charset="0"/>
              </a:rPr>
              <a:t>captures a holistic view of developmental needs and defines success beyond education and employment to include healthy relationships, a meaningful place within a community, and contributing to a larger good. </a:t>
            </a:r>
            <a:r>
              <a:rPr lang="en-GB" sz="800" kern="100">
                <a:latin typeface="Century Gothic" panose="020B0502020202020204" pitchFamily="34" charset="0"/>
              </a:rPr>
              <a:t>Over time, through developmental experiences, we build four foundational components: knowledge and skills, self-regulation(awareness, attention, emotions and behaviours), mindsets and values, which underlie key factors to success. </a:t>
            </a:r>
            <a:endParaRPr lang="en-AU" sz="800" kern="100">
              <a:effectLst/>
              <a:latin typeface="Century Gothic" panose="020B0502020202020204" pitchFamily="34" charset="0"/>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F6B3663-C9E3-41AD-90A5-08082BEE4F40}"/>
              </a:ext>
            </a:extLst>
          </p:cNvPr>
          <p:cNvSpPr txBox="1"/>
          <p:nvPr/>
        </p:nvSpPr>
        <p:spPr>
          <a:xfrm>
            <a:off x="4233162" y="126151"/>
            <a:ext cx="3827750" cy="954107"/>
          </a:xfrm>
          <a:prstGeom prst="rect">
            <a:avLst/>
          </a:prstGeom>
          <a:noFill/>
        </p:spPr>
        <p:txBody>
          <a:bodyPr wrap="square">
            <a:spAutoFit/>
          </a:bodyPr>
          <a:lstStyle/>
          <a:p>
            <a:pPr algn="just"/>
            <a:r>
              <a:rPr lang="en-GB" sz="800" b="1">
                <a:latin typeface="Century Gothic" panose="020B0502020202020204" pitchFamily="34" charset="0"/>
              </a:rPr>
              <a:t>Ethics of Care </a:t>
            </a:r>
            <a:r>
              <a:rPr lang="en-GB" sz="800">
                <a:latin typeface="Century Gothic" panose="020B0502020202020204" pitchFamily="34" charset="0"/>
              </a:rPr>
              <a:t>caring consists of five phases with different responsibilities (Tronto 2013): caring about – recognising a need for care, caring for – taking responsibility to meet that need, care giving – the actual physical work of providing care, care receiving – the evaluation of how well the care met the caring needs and caring with – caring needs to be consistent with democratic commitments to justice, equality and freedom for all.</a:t>
            </a:r>
            <a:endParaRPr lang="en-AU" sz="800">
              <a:latin typeface="Century Gothic" panose="020B0502020202020204" pitchFamily="34" charset="0"/>
            </a:endParaRPr>
          </a:p>
        </p:txBody>
      </p:sp>
      <p:sp>
        <p:nvSpPr>
          <p:cNvPr id="29" name="TextBox 28">
            <a:extLst>
              <a:ext uri="{FF2B5EF4-FFF2-40B4-BE49-F238E27FC236}">
                <a16:creationId xmlns:a16="http://schemas.microsoft.com/office/drawing/2014/main" id="{1BB4287B-0FFF-40FE-BE3F-DF334C930270}"/>
              </a:ext>
            </a:extLst>
          </p:cNvPr>
          <p:cNvSpPr txBox="1"/>
          <p:nvPr/>
        </p:nvSpPr>
        <p:spPr>
          <a:xfrm>
            <a:off x="8208339" y="5191767"/>
            <a:ext cx="3827749" cy="1267526"/>
          </a:xfrm>
          <a:prstGeom prst="rect">
            <a:avLst/>
          </a:prstGeom>
          <a:noFill/>
        </p:spPr>
        <p:txBody>
          <a:bodyPr wrap="square">
            <a:spAutoFit/>
          </a:bodyPr>
          <a:lstStyle/>
          <a:p>
            <a:pPr algn="just">
              <a:lnSpc>
                <a:spcPct val="107000"/>
              </a:lnSpc>
              <a:spcAft>
                <a:spcPts val="800"/>
              </a:spcAft>
            </a:pPr>
            <a:r>
              <a:rPr lang="en-AU" sz="800" b="1" kern="800">
                <a:effectLst/>
                <a:latin typeface="Century Gothic" panose="020B0502020202020204" pitchFamily="34" charset="0"/>
                <a:ea typeface="Calibri" panose="020F0502020204030204" pitchFamily="34" charset="0"/>
                <a:cs typeface="Arial" panose="020B0604020202020204" pitchFamily="34" charset="0"/>
              </a:rPr>
              <a:t>Wellbeing literacy </a:t>
            </a:r>
            <a:r>
              <a:rPr lang="en-AU" sz="800" kern="800">
                <a:effectLst/>
                <a:latin typeface="Century Gothic" panose="020B0502020202020204" pitchFamily="34" charset="0"/>
                <a:ea typeface="Calibri" panose="020F0502020204030204" pitchFamily="34" charset="0"/>
                <a:cs typeface="Arial" panose="020B0604020202020204" pitchFamily="34" charset="0"/>
              </a:rPr>
              <a:t>is </a:t>
            </a:r>
            <a:r>
              <a:rPr lang="en-AU" sz="800" kern="800">
                <a:solidFill>
                  <a:srgbClr val="333333"/>
                </a:solidFill>
                <a:effectLst/>
                <a:latin typeface="Century Gothic" panose="020B0502020202020204" pitchFamily="34" charset="0"/>
                <a:ea typeface="Calibri" panose="020F0502020204030204" pitchFamily="34" charset="0"/>
                <a:cs typeface="Arial" panose="020B0604020202020204" pitchFamily="34" charset="0"/>
              </a:rPr>
              <a:t>a capability (</a:t>
            </a:r>
            <a:r>
              <a:rPr lang="en-AU" sz="800" kern="800">
                <a:effectLst/>
                <a:latin typeface="Century Gothic" panose="020B0502020202020204" pitchFamily="34" charset="0"/>
                <a:ea typeface="Calibri" panose="020F0502020204030204" pitchFamily="34" charset="0"/>
                <a:cs typeface="Cordia New" panose="020B0304020202020204" pitchFamily="34" charset="-34"/>
              </a:rPr>
              <a:t>what we can be and do), that involves intentional language use about and for wellbeing. </a:t>
            </a:r>
            <a:r>
              <a:rPr lang="en-AU" sz="800" kern="800">
                <a:solidFill>
                  <a:srgbClr val="000000"/>
                </a:solidFill>
                <a:effectLst/>
                <a:latin typeface="Century Gothic" panose="020B0502020202020204" pitchFamily="34" charset="0"/>
                <a:ea typeface="Calibri" panose="020F0502020204030204" pitchFamily="34" charset="0"/>
                <a:cs typeface="MyriadPro-Regular"/>
              </a:rPr>
              <a:t>Wellbeing literacy contains five necessary conditions:  some proficiency in wellbeing vocabulary and wellbeing knowledge; an ability to comprehend wellbeing communication through reading, listening, and viewing; an ability to compose texts relevant to wellbeing in multiple modalities, including writing, creating, and speaking; involves conceptual and literal attention to context; and requires intentionality (desire, belief, intention, skill, and awareness).</a:t>
            </a:r>
            <a:endParaRPr lang="en-AU" sz="800" kern="80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30" name="TextBox 29">
            <a:extLst>
              <a:ext uri="{FF2B5EF4-FFF2-40B4-BE49-F238E27FC236}">
                <a16:creationId xmlns:a16="http://schemas.microsoft.com/office/drawing/2014/main" id="{D2A68F01-9108-46F2-A1C3-79D505BAC21E}"/>
              </a:ext>
            </a:extLst>
          </p:cNvPr>
          <p:cNvSpPr txBox="1"/>
          <p:nvPr/>
        </p:nvSpPr>
        <p:spPr>
          <a:xfrm>
            <a:off x="4231251" y="4881988"/>
            <a:ext cx="3824361" cy="584775"/>
          </a:xfrm>
          <a:prstGeom prst="rect">
            <a:avLst/>
          </a:prstGeom>
          <a:noFill/>
        </p:spPr>
        <p:txBody>
          <a:bodyPr wrap="square" rtlCol="0">
            <a:spAutoFit/>
          </a:bodyPr>
          <a:lstStyle/>
          <a:p>
            <a:pPr algn="just"/>
            <a:r>
              <a:rPr lang="en-AU" sz="800" b="1" i="0">
                <a:solidFill>
                  <a:srgbClr val="202124"/>
                </a:solidFill>
                <a:effectLst/>
                <a:latin typeface="Century Gothic" panose="020B0502020202020204" pitchFamily="34" charset="0"/>
              </a:rPr>
              <a:t>Salutogenesis</a:t>
            </a:r>
            <a:r>
              <a:rPr lang="en-AU" sz="800" i="0">
                <a:solidFill>
                  <a:srgbClr val="202124"/>
                </a:solidFill>
                <a:effectLst/>
                <a:latin typeface="Century Gothic" panose="020B0502020202020204" pitchFamily="34" charset="0"/>
              </a:rPr>
              <a:t> is a medical approach focusing on factors that support human health and well-being, rather than on factors that cause disease (pathogenesis). More specifically, the "salutogenic model of health" is concerned with the relationship between health, stress, and coping</a:t>
            </a:r>
            <a:r>
              <a:rPr lang="en-AU" sz="800" b="0" i="0">
                <a:solidFill>
                  <a:srgbClr val="202124"/>
                </a:solidFill>
                <a:effectLst/>
                <a:latin typeface="Century Gothic" panose="020B0502020202020204" pitchFamily="34" charset="0"/>
              </a:rPr>
              <a:t>.</a:t>
            </a:r>
            <a:endParaRPr lang="en-AU" sz="800" b="1">
              <a:solidFill>
                <a:schemeClr val="bg1">
                  <a:lumMod val="50000"/>
                </a:schemeClr>
              </a:solidFill>
              <a:latin typeface="Century Gothic" panose="020B0502020202020204" pitchFamily="34" charset="0"/>
            </a:endParaRPr>
          </a:p>
        </p:txBody>
      </p:sp>
      <p:sp>
        <p:nvSpPr>
          <p:cNvPr id="31" name="TextBox 30">
            <a:extLst>
              <a:ext uri="{FF2B5EF4-FFF2-40B4-BE49-F238E27FC236}">
                <a16:creationId xmlns:a16="http://schemas.microsoft.com/office/drawing/2014/main" id="{F1F1EB01-2752-4C8A-ADF1-C6D9AB271D36}"/>
              </a:ext>
            </a:extLst>
          </p:cNvPr>
          <p:cNvSpPr txBox="1"/>
          <p:nvPr/>
        </p:nvSpPr>
        <p:spPr>
          <a:xfrm>
            <a:off x="4212829" y="4212745"/>
            <a:ext cx="3837732" cy="707886"/>
          </a:xfrm>
          <a:prstGeom prst="rect">
            <a:avLst/>
          </a:prstGeom>
          <a:noFill/>
        </p:spPr>
        <p:txBody>
          <a:bodyPr wrap="square">
            <a:spAutoFit/>
          </a:bodyPr>
          <a:lstStyle/>
          <a:p>
            <a:r>
              <a:rPr lang="en-AU" sz="800" b="1">
                <a:solidFill>
                  <a:srgbClr val="000000"/>
                </a:solidFill>
                <a:effectLst/>
                <a:latin typeface="Century Gothic" panose="020B0502020202020204" pitchFamily="34" charset="0"/>
                <a:ea typeface="Calibri" panose="020F0502020204030204" pitchFamily="34" charset="0"/>
                <a:cs typeface="Cordia New" panose="020B0304020202020204" pitchFamily="34" charset="-34"/>
              </a:rPr>
              <a:t>Regenerative Development and Design </a:t>
            </a:r>
            <a:r>
              <a:rPr lang="en-AU" sz="800">
                <a:solidFill>
                  <a:srgbClr val="000000"/>
                </a:solidFill>
                <a:effectLst/>
                <a:latin typeface="Century Gothic" panose="020B0502020202020204" pitchFamily="34" charset="0"/>
                <a:ea typeface="Calibri" panose="020F0502020204030204" pitchFamily="34" charset="0"/>
                <a:cs typeface="Cordia New" panose="020B0304020202020204" pitchFamily="34" charset="-34"/>
              </a:rPr>
              <a:t>takes sustainability to the next level and provides a framework for incorporating regenerative principles into your current process. A clear, focused framework shows you how to merge regenerative concepts with your existing work, positioning humans as co-creative and mutually-evolving participants in an ecosystem. </a:t>
            </a:r>
            <a:endParaRPr lang="en-AU" sz="800"/>
          </a:p>
        </p:txBody>
      </p:sp>
      <p:sp>
        <p:nvSpPr>
          <p:cNvPr id="32" name="TextBox 31">
            <a:extLst>
              <a:ext uri="{FF2B5EF4-FFF2-40B4-BE49-F238E27FC236}">
                <a16:creationId xmlns:a16="http://schemas.microsoft.com/office/drawing/2014/main" id="{7CA163FE-033E-4954-952E-8C954734A66C}"/>
              </a:ext>
            </a:extLst>
          </p:cNvPr>
          <p:cNvSpPr txBox="1"/>
          <p:nvPr/>
        </p:nvSpPr>
        <p:spPr>
          <a:xfrm>
            <a:off x="8211727" y="2771358"/>
            <a:ext cx="3824361" cy="1139286"/>
          </a:xfrm>
          <a:prstGeom prst="rect">
            <a:avLst/>
          </a:prstGeom>
          <a:noFill/>
        </p:spPr>
        <p:txBody>
          <a:bodyPr wrap="square">
            <a:spAutoFit/>
          </a:bodyPr>
          <a:lstStyle/>
          <a:p>
            <a:pPr algn="just">
              <a:lnSpc>
                <a:spcPct val="107000"/>
              </a:lnSpc>
              <a:spcAft>
                <a:spcPts val="800"/>
              </a:spcAft>
            </a:pPr>
            <a:r>
              <a:rPr lang="en-AU" sz="800" b="1">
                <a:effectLst/>
                <a:latin typeface="Century Gothic" panose="020B0502020202020204" pitchFamily="34" charset="0"/>
                <a:ea typeface="Calibri" panose="020F0502020204030204" pitchFamily="34" charset="0"/>
                <a:cs typeface="Cordia New" panose="020B0304020202020204" pitchFamily="34" charset="-34"/>
              </a:rPr>
              <a:t>Vitality </a:t>
            </a:r>
            <a:r>
              <a:rPr lang="en-AU" sz="800">
                <a:effectLst/>
                <a:latin typeface="Century Gothic" panose="020B0502020202020204" pitchFamily="34" charset="0"/>
                <a:ea typeface="Calibri" panose="020F0502020204030204" pitchFamily="34" charset="0"/>
                <a:cs typeface="Cordia New" panose="020B0304020202020204" pitchFamily="34" charset="-34"/>
              </a:rPr>
              <a:t>is</a:t>
            </a:r>
            <a:r>
              <a:rPr lang="en-AU" sz="800" b="1">
                <a:effectLst/>
                <a:latin typeface="Century Gothic" panose="020B0502020202020204" pitchFamily="34" charset="0"/>
                <a:ea typeface="Calibri" panose="020F0502020204030204" pitchFamily="34" charset="0"/>
                <a:cs typeface="Cordia New" panose="020B0304020202020204" pitchFamily="34" charset="-34"/>
              </a:rPr>
              <a:t> </a:t>
            </a:r>
            <a:r>
              <a:rPr lang="en-AU" sz="800">
                <a:effectLst/>
                <a:latin typeface="Century Gothic" panose="020B0502020202020204" pitchFamily="34" charset="0"/>
                <a:ea typeface="Calibri" panose="020F0502020204030204" pitchFamily="34" charset="0"/>
                <a:cs typeface="Cordia New" panose="020B0304020202020204" pitchFamily="34" charset="-34"/>
              </a:rPr>
              <a:t>a </a:t>
            </a:r>
            <a:r>
              <a:rPr lang="en-AU" sz="800">
                <a:effectLst/>
                <a:latin typeface="Century Gothic" panose="020B0502020202020204" pitchFamily="34" charset="0"/>
                <a:ea typeface="AdvOT596495f2+20"/>
                <a:cs typeface="AdvOT596495f2"/>
              </a:rPr>
              <a:t>positive feeling of aliveness and energy, and </a:t>
            </a:r>
            <a:r>
              <a:rPr lang="en-AU" sz="800">
                <a:solidFill>
                  <a:srgbClr val="202124"/>
                </a:solidFill>
                <a:effectLst/>
                <a:latin typeface="Century Gothic" panose="020B0502020202020204" pitchFamily="34" charset="0"/>
                <a:ea typeface="Calibri" panose="020F0502020204030204" pitchFamily="34" charset="0"/>
                <a:cs typeface="Arial" panose="020B0604020202020204" pitchFamily="34" charset="0"/>
              </a:rPr>
              <a:t>the power giving continuance of life, present in all living things.</a:t>
            </a:r>
            <a:r>
              <a:rPr lang="en-AU" sz="800">
                <a:effectLst/>
                <a:latin typeface="Century Gothic" panose="020B0502020202020204" pitchFamily="34" charset="0"/>
                <a:ea typeface="AdvOT596495f2+20"/>
                <a:cs typeface="AdvOT596495f2"/>
              </a:rPr>
              <a:t> </a:t>
            </a:r>
            <a:r>
              <a:rPr lang="en-AU" sz="800">
                <a:effectLst/>
                <a:latin typeface="Century Gothic" panose="020B0502020202020204" pitchFamily="34" charset="0"/>
                <a:ea typeface="Calibri" panose="020F0502020204030204" pitchFamily="34" charset="0"/>
                <a:cs typeface="Cordia New" panose="020B0304020202020204" pitchFamily="34" charset="-34"/>
              </a:rPr>
              <a:t>Vitality possesses strong benefits for personal healthiness, which includes improved perception of one’s own wellbeing, improved performance and coping, increased life satisfaction, and feeling happier. According to </a:t>
            </a:r>
            <a:r>
              <a:rPr lang="en-AU" sz="800" err="1">
                <a:effectLst/>
                <a:latin typeface="Century Gothic" panose="020B0502020202020204" pitchFamily="34" charset="0"/>
                <a:ea typeface="Calibri" panose="020F0502020204030204" pitchFamily="34" charset="0"/>
                <a:cs typeface="AdvOT596495f2"/>
              </a:rPr>
              <a:t>Lavrusheva’s</a:t>
            </a:r>
            <a:r>
              <a:rPr lang="en-AU" sz="800">
                <a:effectLst/>
                <a:latin typeface="Century Gothic" panose="020B0502020202020204" pitchFamily="34" charset="0"/>
                <a:ea typeface="Calibri" panose="020F0502020204030204" pitchFamily="34" charset="0"/>
                <a:cs typeface="AdvOT596495f2"/>
              </a:rPr>
              <a:t> recent </a:t>
            </a:r>
            <a:r>
              <a:rPr lang="en-AU" sz="800">
                <a:effectLst/>
                <a:latin typeface="Century Gothic" panose="020B0502020202020204" pitchFamily="34" charset="0"/>
                <a:ea typeface="Calibri" panose="020F0502020204030204" pitchFamily="34" charset="0"/>
                <a:cs typeface="AdvOT596495f2+fb"/>
              </a:rPr>
              <a:t>research there are fi</a:t>
            </a:r>
            <a:r>
              <a:rPr lang="en-AU" sz="800">
                <a:effectLst/>
                <a:latin typeface="Century Gothic" panose="020B0502020202020204" pitchFamily="34" charset="0"/>
                <a:ea typeface="Calibri" panose="020F0502020204030204" pitchFamily="34" charset="0"/>
                <a:cs typeface="AdvOT596495f2"/>
              </a:rPr>
              <a:t>ve concurrent components of vitality: subjectivity, positivity, </a:t>
            </a:r>
            <a:r>
              <a:rPr lang="en-AU" sz="800">
                <a:effectLst/>
                <a:latin typeface="Century Gothic" panose="020B0502020202020204" pitchFamily="34" charset="0"/>
                <a:ea typeface="Calibri" panose="020F0502020204030204" pitchFamily="34" charset="0"/>
                <a:cs typeface="AdvOT596495f2+fb"/>
              </a:rPr>
              <a:t>fl</a:t>
            </a:r>
            <a:r>
              <a:rPr lang="en-AU" sz="800">
                <a:effectLst/>
                <a:latin typeface="Century Gothic" panose="020B0502020202020204" pitchFamily="34" charset="0"/>
                <a:ea typeface="Calibri" panose="020F0502020204030204" pitchFamily="34" charset="0"/>
                <a:cs typeface="AdvOT596495f2"/>
              </a:rPr>
              <a:t>uctuation, adaptivity, and simultaneous involvement of physical and psychological energy. </a:t>
            </a:r>
            <a:endParaRPr lang="en-AU" sz="800">
              <a:effectLst/>
              <a:latin typeface="Calibri" panose="020F0502020204030204" pitchFamily="34" charset="0"/>
              <a:ea typeface="Calibri" panose="020F0502020204030204" pitchFamily="34" charset="0"/>
              <a:cs typeface="Cordia New" panose="020B0304020202020204" pitchFamily="34" charset="-34"/>
            </a:endParaRPr>
          </a:p>
        </p:txBody>
      </p:sp>
      <p:sp>
        <p:nvSpPr>
          <p:cNvPr id="27" name="TextBox 26">
            <a:extLst>
              <a:ext uri="{FF2B5EF4-FFF2-40B4-BE49-F238E27FC236}">
                <a16:creationId xmlns:a16="http://schemas.microsoft.com/office/drawing/2014/main" id="{16232405-2EBD-4841-A4DA-417F7D0BB26D}"/>
              </a:ext>
            </a:extLst>
          </p:cNvPr>
          <p:cNvSpPr txBox="1"/>
          <p:nvPr/>
        </p:nvSpPr>
        <p:spPr>
          <a:xfrm>
            <a:off x="8201625" y="511353"/>
            <a:ext cx="3824361" cy="1077218"/>
          </a:xfrm>
          <a:prstGeom prst="rect">
            <a:avLst/>
          </a:prstGeom>
          <a:noFill/>
        </p:spPr>
        <p:txBody>
          <a:bodyPr wrap="square">
            <a:spAutoFit/>
          </a:bodyPr>
          <a:lstStyle/>
          <a:p>
            <a:pPr algn="just">
              <a:spcAft>
                <a:spcPts val="960"/>
              </a:spcAft>
            </a:pPr>
            <a:r>
              <a:rPr lang="en-AU" sz="800">
                <a:effectLst/>
                <a:latin typeface="Century Gothic" panose="020B0502020202020204" pitchFamily="34" charset="0"/>
                <a:ea typeface="Times New Roman" panose="02020603050405020304" pitchFamily="18" charset="0"/>
              </a:rPr>
              <a:t>The </a:t>
            </a:r>
            <a:r>
              <a:rPr lang="en-AU" sz="800" b="1">
                <a:effectLst/>
                <a:latin typeface="Century Gothic" panose="020B0502020202020204" pitchFamily="34" charset="0"/>
                <a:ea typeface="Times New Roman" panose="02020603050405020304" pitchFamily="18" charset="0"/>
              </a:rPr>
              <a:t>Theory of Knowledge</a:t>
            </a:r>
            <a:r>
              <a:rPr lang="en-AU" sz="800">
                <a:effectLst/>
                <a:latin typeface="Century Gothic" panose="020B0502020202020204" pitchFamily="34" charset="0"/>
                <a:ea typeface="Times New Roman" panose="02020603050405020304" pitchFamily="18" charset="0"/>
              </a:rPr>
              <a:t> is concerned with understanding what it means to “know”. Ways of knowing explores the different methods we use in order to gain knowledge and then process it and is divided into Ways of Knowing and Areas of Knowledge. Eight ways of knowing: Sense perception, Emotion, Language, Reason, Imagination, Faith, Intuition and Memory. </a:t>
            </a:r>
            <a:r>
              <a:rPr lang="en-AU" sz="800">
                <a:effectLst/>
                <a:latin typeface="Century Gothic" panose="020B0502020202020204" pitchFamily="34" charset="0"/>
                <a:ea typeface="Times New Roman" panose="02020603050405020304" pitchFamily="18" charset="0"/>
                <a:cs typeface="Times New Roman" panose="02020603050405020304" pitchFamily="18" charset="0"/>
              </a:rPr>
              <a:t>The eight areas of knowledge are: Mathematics, Natural Sciences, Human Sciences, The Arts, History, Ethics, Religious knowledge systems, and Indigenous knowledge systems.</a:t>
            </a:r>
            <a:endParaRPr lang="en-AU" sz="800">
              <a:effectLst/>
              <a:latin typeface="Century Gothic" panose="020B0502020202020204" pitchFamily="34" charset="0"/>
              <a:ea typeface="Calibri" panose="020F050202020403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02C86817-8EF6-4D24-9340-400B06780835}"/>
              </a:ext>
            </a:extLst>
          </p:cNvPr>
          <p:cNvSpPr txBox="1"/>
          <p:nvPr/>
        </p:nvSpPr>
        <p:spPr>
          <a:xfrm>
            <a:off x="229559" y="5866322"/>
            <a:ext cx="3838022" cy="872418"/>
          </a:xfrm>
          <a:prstGeom prst="rect">
            <a:avLst/>
          </a:prstGeom>
          <a:noFill/>
        </p:spPr>
        <p:txBody>
          <a:bodyPr wrap="square">
            <a:spAutoFit/>
          </a:bodyPr>
          <a:lstStyle/>
          <a:p>
            <a:pPr algn="just">
              <a:lnSpc>
                <a:spcPct val="107000"/>
              </a:lnSpc>
              <a:spcAft>
                <a:spcPts val="800"/>
              </a:spcAft>
            </a:pPr>
            <a:r>
              <a:rPr lang="en-AU" sz="800" b="1">
                <a:solidFill>
                  <a:srgbClr val="000000"/>
                </a:solidFill>
                <a:effectLst/>
                <a:latin typeface="Century Gothic" panose="020B0502020202020204" pitchFamily="34" charset="0"/>
                <a:ea typeface="Calibri" panose="020F0502020204030204" pitchFamily="34" charset="0"/>
                <a:cs typeface="Arial" panose="020B0604020202020204" pitchFamily="34" charset="0"/>
              </a:rPr>
              <a:t>Developmental Evaluation </a:t>
            </a:r>
            <a:r>
              <a:rPr lang="en-AU" sz="80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is an </a:t>
            </a:r>
            <a:r>
              <a:rPr lang="en-AU" sz="800" i="1">
                <a:effectLst/>
                <a:latin typeface="Century Gothic" panose="020B0502020202020204" pitchFamily="34" charset="0"/>
                <a:ea typeface="Calibri" panose="020F0502020204030204" pitchFamily="34" charset="0"/>
                <a:cs typeface="Arial" panose="020B0604020202020204" pitchFamily="34" charset="0"/>
              </a:rPr>
              <a:t>approach</a:t>
            </a:r>
            <a:r>
              <a:rPr lang="en-AU" sz="800">
                <a:effectLst/>
                <a:latin typeface="Century Gothic" panose="020B0502020202020204" pitchFamily="34" charset="0"/>
                <a:ea typeface="Calibri" panose="020F0502020204030204" pitchFamily="34" charset="0"/>
                <a:cs typeface="Arial" panose="020B0604020202020204" pitchFamily="34" charset="0"/>
              </a:rPr>
              <a:t> to evaluation, not a specific method or tool, designed to support decision making for innovation. Innovation, in this case, is about the activities and decisions that allow an organization and its members to create value by design. The design may not turn out as expected or produce surprises, but it is part of an intentional act to create value through new thinking and action.</a:t>
            </a:r>
          </a:p>
        </p:txBody>
      </p:sp>
      <p:sp>
        <p:nvSpPr>
          <p:cNvPr id="34" name="TextBox 33">
            <a:extLst>
              <a:ext uri="{FF2B5EF4-FFF2-40B4-BE49-F238E27FC236}">
                <a16:creationId xmlns:a16="http://schemas.microsoft.com/office/drawing/2014/main" id="{449AD10E-8236-47C2-905D-DA5E819F771C}"/>
              </a:ext>
            </a:extLst>
          </p:cNvPr>
          <p:cNvSpPr txBox="1"/>
          <p:nvPr/>
        </p:nvSpPr>
        <p:spPr>
          <a:xfrm>
            <a:off x="8208339" y="1513037"/>
            <a:ext cx="3828231" cy="461665"/>
          </a:xfrm>
          <a:prstGeom prst="rect">
            <a:avLst/>
          </a:prstGeom>
          <a:noFill/>
        </p:spPr>
        <p:txBody>
          <a:bodyPr wrap="square">
            <a:spAutoFit/>
          </a:bodyPr>
          <a:lstStyle/>
          <a:p>
            <a:pPr algn="just"/>
            <a:r>
              <a:rPr lang="en-GB" sz="800" b="1" i="0" dirty="0">
                <a:solidFill>
                  <a:srgbClr val="202124"/>
                </a:solidFill>
                <a:effectLst/>
                <a:latin typeface="Century Gothic" panose="020B0502020202020204" pitchFamily="34" charset="0"/>
              </a:rPr>
              <a:t>Transformative</a:t>
            </a:r>
            <a:r>
              <a:rPr lang="en-GB" sz="800" b="0" i="0" dirty="0">
                <a:solidFill>
                  <a:srgbClr val="202124"/>
                </a:solidFill>
                <a:effectLst/>
                <a:latin typeface="Century Gothic" panose="020B0502020202020204" pitchFamily="34" charset="0"/>
              </a:rPr>
              <a:t> </a:t>
            </a:r>
            <a:r>
              <a:rPr lang="en-GB" sz="800" b="1" i="0" dirty="0">
                <a:solidFill>
                  <a:srgbClr val="202124"/>
                </a:solidFill>
                <a:effectLst/>
                <a:latin typeface="Century Gothic" panose="020B0502020202020204" pitchFamily="34" charset="0"/>
              </a:rPr>
              <a:t>literacy </a:t>
            </a:r>
            <a:r>
              <a:rPr lang="en-GB" sz="800" i="0" dirty="0">
                <a:solidFill>
                  <a:srgbClr val="202124"/>
                </a:solidFill>
                <a:effectLst/>
                <a:latin typeface="Century Gothic" panose="020B0502020202020204" pitchFamily="34" charset="0"/>
              </a:rPr>
              <a:t>is </a:t>
            </a:r>
            <a:r>
              <a:rPr lang="en-GB" sz="800" b="0" i="0" dirty="0">
                <a:solidFill>
                  <a:srgbClr val="202124"/>
                </a:solidFill>
                <a:effectLst/>
                <a:latin typeface="Century Gothic" panose="020B0502020202020204" pitchFamily="34" charset="0"/>
              </a:rPr>
              <a:t>the ability to perceive, interpret and utilize information for societal and ecological transformation processes in a way that enables people to get actively involved in shaping these processes.</a:t>
            </a:r>
            <a:endParaRPr lang="en-AU" sz="800" dirty="0">
              <a:latin typeface="Century Gothic" panose="020B0502020202020204" pitchFamily="34" charset="0"/>
            </a:endParaRPr>
          </a:p>
        </p:txBody>
      </p:sp>
      <p:sp>
        <p:nvSpPr>
          <p:cNvPr id="35" name="TextBox 34">
            <a:extLst>
              <a:ext uri="{FF2B5EF4-FFF2-40B4-BE49-F238E27FC236}">
                <a16:creationId xmlns:a16="http://schemas.microsoft.com/office/drawing/2014/main" id="{7F79A629-CA36-4395-A45B-470B609253F3}"/>
              </a:ext>
            </a:extLst>
          </p:cNvPr>
          <p:cNvSpPr txBox="1"/>
          <p:nvPr/>
        </p:nvSpPr>
        <p:spPr>
          <a:xfrm>
            <a:off x="229559" y="82056"/>
            <a:ext cx="3812140" cy="584775"/>
          </a:xfrm>
          <a:prstGeom prst="rect">
            <a:avLst/>
          </a:prstGeom>
          <a:noFill/>
        </p:spPr>
        <p:txBody>
          <a:bodyPr wrap="square">
            <a:spAutoFit/>
          </a:bodyPr>
          <a:lstStyle/>
          <a:p>
            <a:pPr algn="just"/>
            <a:r>
              <a:rPr lang="en-AU" sz="800" b="1"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Awareness-Based Collective Action </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emerging patterns of place-based and communities of interest actions that are guided by effective values, principles, practices and research which focus on potential and possibilities of systems, and awareness of the whole.</a:t>
            </a:r>
            <a:r>
              <a:rPr lang="en-AU" sz="800" b="1"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endParaRPr lang="en-AU" sz="800" dirty="0">
              <a:effectLst/>
              <a:latin typeface="Arial" panose="020B0604020202020204" pitchFamily="34" charset="0"/>
              <a:ea typeface="Calibri" panose="020F0502020204030204" pitchFamily="34" charset="0"/>
              <a:cs typeface="Cordia New" panose="020B0304020202020204" pitchFamily="34" charset="-34"/>
            </a:endParaRPr>
          </a:p>
        </p:txBody>
      </p:sp>
      <p:sp>
        <p:nvSpPr>
          <p:cNvPr id="37" name="TextBox 36">
            <a:extLst>
              <a:ext uri="{FF2B5EF4-FFF2-40B4-BE49-F238E27FC236}">
                <a16:creationId xmlns:a16="http://schemas.microsoft.com/office/drawing/2014/main" id="{D637CB1A-4D2D-4CF7-8DFC-ED04A1361D42}"/>
              </a:ext>
            </a:extLst>
          </p:cNvPr>
          <p:cNvSpPr txBox="1"/>
          <p:nvPr/>
        </p:nvSpPr>
        <p:spPr>
          <a:xfrm>
            <a:off x="8208339" y="1924307"/>
            <a:ext cx="3827749" cy="872418"/>
          </a:xfrm>
          <a:prstGeom prst="rect">
            <a:avLst/>
          </a:prstGeom>
          <a:noFill/>
        </p:spPr>
        <p:txBody>
          <a:bodyPr wrap="square">
            <a:spAutoFit/>
          </a:bodyPr>
          <a:lstStyle/>
          <a:p>
            <a:pPr algn="just">
              <a:lnSpc>
                <a:spcPct val="107000"/>
              </a:lnSpc>
              <a:spcAft>
                <a:spcPts val="800"/>
              </a:spcAft>
            </a:pPr>
            <a:r>
              <a:rPr lang="en-AU" sz="800" b="1">
                <a:solidFill>
                  <a:srgbClr val="253743"/>
                </a:solidFill>
                <a:effectLst/>
                <a:latin typeface="Century Gothic" panose="020B0502020202020204" pitchFamily="34" charset="0"/>
                <a:ea typeface="Calibri" panose="020F0502020204030204" pitchFamily="34" charset="0"/>
                <a:cs typeface="Arial" panose="020B0604020202020204" pitchFamily="34" charset="0"/>
              </a:rPr>
              <a:t>Theory U </a:t>
            </a:r>
            <a:r>
              <a:rPr lang="en-AU" sz="800">
                <a:solidFill>
                  <a:srgbClr val="253743"/>
                </a:solidFill>
                <a:effectLst/>
                <a:latin typeface="Century Gothic" panose="020B0502020202020204" pitchFamily="34" charset="0"/>
                <a:ea typeface="Calibri" panose="020F0502020204030204" pitchFamily="34" charset="0"/>
                <a:cs typeface="Arial" panose="020B0604020202020204" pitchFamily="34" charset="0"/>
              </a:rPr>
              <a:t>builds upon two decades of action research at MIT, the process shows how individuals, teams, organizations and large systems can build the essential leadership capacities needed to address the root causes of today’s social, environmental, and spiritual challenges. In essence, Theory show how to update the operating code in our societal systems through a shift in consciousness from ego-system to eco-system awareness.</a:t>
            </a:r>
            <a:endParaRPr lang="en-AU" sz="800">
              <a:effectLst/>
              <a:latin typeface="Century Gothic" panose="020B0502020202020204" pitchFamily="34" charset="0"/>
              <a:ea typeface="Calibri" panose="020F050202020403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9C006A5A-AF6A-4AD1-AFE1-7C8A3FCDD5E3}"/>
              </a:ext>
            </a:extLst>
          </p:cNvPr>
          <p:cNvSpPr txBox="1"/>
          <p:nvPr/>
        </p:nvSpPr>
        <p:spPr>
          <a:xfrm>
            <a:off x="4222812" y="3489103"/>
            <a:ext cx="3842843" cy="740716"/>
          </a:xfrm>
          <a:prstGeom prst="rect">
            <a:avLst/>
          </a:prstGeom>
          <a:noFill/>
        </p:spPr>
        <p:txBody>
          <a:bodyPr wrap="square">
            <a:spAutoFit/>
          </a:bodyPr>
          <a:lstStyle/>
          <a:p>
            <a:pPr algn="just">
              <a:lnSpc>
                <a:spcPct val="107000"/>
              </a:lnSpc>
              <a:spcAft>
                <a:spcPts val="800"/>
              </a:spcAft>
            </a:pPr>
            <a:r>
              <a:rPr lang="en-AU" sz="800" b="1">
                <a:effectLst/>
                <a:latin typeface="Century Gothic" panose="020B0502020202020204" pitchFamily="34" charset="0"/>
                <a:ea typeface="Calibri" panose="020F0502020204030204" pitchFamily="34" charset="0"/>
                <a:cs typeface="Arial" panose="020B0604020202020204" pitchFamily="34" charset="0"/>
              </a:rPr>
              <a:t>Nature immersion </a:t>
            </a:r>
            <a:r>
              <a:rPr lang="en-AU" sz="800">
                <a:effectLst/>
                <a:latin typeface="Century Gothic" panose="020B0502020202020204" pitchFamily="34" charset="0"/>
                <a:ea typeface="Calibri" panose="020F0502020204030204" pitchFamily="34" charset="0"/>
                <a:cs typeface="Arial" panose="020B0604020202020204" pitchFamily="34" charset="0"/>
              </a:rPr>
              <a:t>cultivates awareness of </a:t>
            </a:r>
            <a:r>
              <a:rPr lang="en-AU" sz="800" i="0">
                <a:effectLst/>
                <a:latin typeface="Century Gothic" panose="020B0502020202020204" pitchFamily="34" charset="0"/>
                <a:ea typeface="Calibri" panose="020F0502020204030204" pitchFamily="34" charset="0"/>
                <a:cs typeface="Arial" panose="020B0604020202020204" pitchFamily="34" charset="0"/>
              </a:rPr>
              <a:t>nature</a:t>
            </a:r>
            <a:r>
              <a:rPr lang="en-AU" sz="800">
                <a:effectLst/>
                <a:latin typeface="Century Gothic" panose="020B0502020202020204" pitchFamily="34" charset="0"/>
                <a:ea typeface="Calibri" panose="020F0502020204030204" pitchFamily="34" charset="0"/>
                <a:cs typeface="Arial" panose="020B0604020202020204" pitchFamily="34" charset="0"/>
              </a:rPr>
              <a:t> which can leads you back to a simpler and more organic way of relating to life that reveals new and exciting layers of your personality. </a:t>
            </a:r>
            <a:r>
              <a:rPr lang="en-AU" sz="800" i="0">
                <a:effectLst/>
                <a:latin typeface="Century Gothic" panose="020B0502020202020204" pitchFamily="34" charset="0"/>
                <a:ea typeface="Calibri" panose="020F0502020204030204" pitchFamily="34" charset="0"/>
                <a:cs typeface="Arial" panose="020B0604020202020204" pitchFamily="34" charset="0"/>
              </a:rPr>
              <a:t>Nature Immersion</a:t>
            </a:r>
            <a:r>
              <a:rPr lang="en-AU" sz="800">
                <a:effectLst/>
                <a:latin typeface="Century Gothic" panose="020B0502020202020204" pitchFamily="34" charset="0"/>
                <a:ea typeface="Calibri" panose="020F0502020204030204" pitchFamily="34" charset="0"/>
                <a:cs typeface="Arial" panose="020B0604020202020204" pitchFamily="34" charset="0"/>
              </a:rPr>
              <a:t> evokes connections, awareness and understanding about the benefits of establishing a reciprocal relationship with </a:t>
            </a:r>
            <a:r>
              <a:rPr lang="en-AU" sz="800" i="0">
                <a:effectLst/>
                <a:latin typeface="Century Gothic" panose="020B0502020202020204" pitchFamily="34" charset="0"/>
                <a:ea typeface="Calibri" panose="020F0502020204030204" pitchFamily="34" charset="0"/>
                <a:cs typeface="Arial" panose="020B0604020202020204" pitchFamily="34" charset="0"/>
              </a:rPr>
              <a:t>nature</a:t>
            </a:r>
            <a:r>
              <a:rPr lang="en-AU" sz="800">
                <a:solidFill>
                  <a:srgbClr val="4D5156"/>
                </a:solidFill>
                <a:effectLst/>
                <a:latin typeface="Century Gothic" panose="020B0502020202020204" pitchFamily="34" charset="0"/>
                <a:ea typeface="Calibri" panose="020F0502020204030204" pitchFamily="34" charset="0"/>
                <a:cs typeface="Arial" panose="020B0604020202020204" pitchFamily="34" charset="0"/>
              </a:rPr>
              <a:t>.</a:t>
            </a:r>
            <a:endParaRPr lang="en-AU" sz="800">
              <a:effectLst/>
              <a:latin typeface="Century Gothic" panose="020B0502020202020204" pitchFamily="34" charset="0"/>
              <a:ea typeface="Calibri" panose="020F050202020403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63B9D621-CBE0-43BD-A931-AA11B4C0AB9C}"/>
              </a:ext>
            </a:extLst>
          </p:cNvPr>
          <p:cNvSpPr txBox="1"/>
          <p:nvPr/>
        </p:nvSpPr>
        <p:spPr>
          <a:xfrm>
            <a:off x="216522" y="3614054"/>
            <a:ext cx="3824361" cy="1267526"/>
          </a:xfrm>
          <a:prstGeom prst="rect">
            <a:avLst/>
          </a:prstGeom>
          <a:noFill/>
        </p:spPr>
        <p:txBody>
          <a:bodyPr wrap="square">
            <a:spAutoFit/>
          </a:bodyPr>
          <a:lstStyle/>
          <a:p>
            <a:pPr algn="just">
              <a:lnSpc>
                <a:spcPct val="107000"/>
              </a:lnSpc>
              <a:spcAft>
                <a:spcPts val="800"/>
              </a:spcAft>
            </a:pPr>
            <a:r>
              <a:rPr lang="en-AU" sz="800" b="1">
                <a:solidFill>
                  <a:srgbClr val="222222"/>
                </a:solidFill>
                <a:effectLst/>
                <a:latin typeface="Century Gothic" panose="020B0502020202020204" pitchFamily="34" charset="0"/>
                <a:ea typeface="Calibri" panose="020F0502020204030204" pitchFamily="34" charset="0"/>
                <a:cs typeface="Cordia New" panose="020B0304020202020204" pitchFamily="34" charset="-34"/>
              </a:rPr>
              <a:t>Contemplative Practices </a:t>
            </a:r>
            <a:r>
              <a:rPr lang="en-AU" sz="800">
                <a:solidFill>
                  <a:srgbClr val="222222"/>
                </a:solidFill>
                <a:effectLst/>
                <a:latin typeface="Century Gothic" panose="020B0502020202020204" pitchFamily="34" charset="0"/>
                <a:ea typeface="Calibri" panose="020F0502020204030204" pitchFamily="34" charset="0"/>
                <a:cs typeface="Cordia New" panose="020B0304020202020204" pitchFamily="34" charset="-34"/>
              </a:rPr>
              <a:t>are</a:t>
            </a:r>
            <a:r>
              <a:rPr lang="en-AU" sz="800" b="1">
                <a:solidFill>
                  <a:srgbClr val="222222"/>
                </a:solidFill>
                <a:effectLst/>
                <a:latin typeface="Century Gothic" panose="020B0502020202020204" pitchFamily="34" charset="0"/>
                <a:ea typeface="Calibri" panose="020F0502020204030204" pitchFamily="34" charset="0"/>
                <a:cs typeface="Cordia New" panose="020B0304020202020204" pitchFamily="34" charset="-34"/>
              </a:rPr>
              <a:t> </a:t>
            </a:r>
            <a:r>
              <a:rPr lang="en-AU" sz="800">
                <a:solidFill>
                  <a:srgbClr val="222222"/>
                </a:solidFill>
                <a:effectLst/>
                <a:latin typeface="Century Gothic" panose="020B0502020202020204" pitchFamily="34" charset="0"/>
                <a:ea typeface="Calibri" panose="020F0502020204030204" pitchFamily="34" charset="0"/>
                <a:cs typeface="Cordia New" panose="020B0304020202020204" pitchFamily="34" charset="-34"/>
              </a:rPr>
              <a:t>any activity that allows you to pause and deepen your connection to your consciousness. </a:t>
            </a:r>
            <a:r>
              <a:rPr lang="en-AU" sz="800">
                <a:effectLst/>
                <a:latin typeface="Century Gothic" panose="020B0502020202020204" pitchFamily="34" charset="0"/>
                <a:ea typeface="Calibri" panose="020F0502020204030204" pitchFamily="34" charset="0"/>
                <a:cs typeface="Cordia New" panose="020B0304020202020204" pitchFamily="34" charset="-34"/>
              </a:rPr>
              <a:t>Contemplative Practices cultivate a critical, first-person focus, sometimes with direct experience as the object, while at other times concentrating on complex ideas or situations. Incorporated into daily life, they act as a reminder to connect to what we find most meaningful. </a:t>
            </a:r>
            <a:r>
              <a:rPr lang="en-AU" sz="800">
                <a:effectLst/>
                <a:latin typeface="Century Gothic" panose="020B0502020202020204" pitchFamily="34" charset="0"/>
                <a:ea typeface="Times New Roman" panose="02020603050405020304" pitchFamily="18" charset="0"/>
                <a:cs typeface="Cordia New" panose="020B0304020202020204" pitchFamily="34" charset="-34"/>
              </a:rPr>
              <a:t>Contemplative practices are practical, radical, and transformative, developing capacities for deep concentration and quieting the mind in the midst of the action and distraction that fills everyday life.</a:t>
            </a:r>
            <a:endParaRPr lang="en-AU" sz="800">
              <a:effectLst/>
              <a:latin typeface="Century Gothic" panose="020B0502020202020204" pitchFamily="34" charset="0"/>
              <a:ea typeface="Calibri" panose="020F0502020204030204" pitchFamily="34" charset="0"/>
              <a:cs typeface="Cordia New" panose="020B0304020202020204" pitchFamily="34" charset="-34"/>
            </a:endParaRPr>
          </a:p>
        </p:txBody>
      </p:sp>
      <p:sp>
        <p:nvSpPr>
          <p:cNvPr id="36" name="TextBox 35">
            <a:extLst>
              <a:ext uri="{FF2B5EF4-FFF2-40B4-BE49-F238E27FC236}">
                <a16:creationId xmlns:a16="http://schemas.microsoft.com/office/drawing/2014/main" id="{05DE40CB-4596-4E70-BB8D-055C18B68BFF}"/>
              </a:ext>
            </a:extLst>
          </p:cNvPr>
          <p:cNvSpPr txBox="1"/>
          <p:nvPr/>
        </p:nvSpPr>
        <p:spPr>
          <a:xfrm>
            <a:off x="8208339" y="4422395"/>
            <a:ext cx="3849177" cy="830997"/>
          </a:xfrm>
          <a:prstGeom prst="rect">
            <a:avLst/>
          </a:prstGeom>
          <a:noFill/>
        </p:spPr>
        <p:txBody>
          <a:bodyPr wrap="square">
            <a:spAutoFit/>
          </a:bodyPr>
          <a:lstStyle/>
          <a:p>
            <a:pPr algn="just"/>
            <a:r>
              <a:rPr lang="en-AU" sz="800" b="1">
                <a:effectLst/>
                <a:latin typeface="Century Gothic" panose="020B0502020202020204" pitchFamily="34" charset="0"/>
                <a:ea typeface="Calibri" panose="020F0502020204030204" pitchFamily="34" charset="0"/>
                <a:cs typeface="Cordia New" panose="020B0304020202020204" pitchFamily="34" charset="-34"/>
              </a:rPr>
              <a:t>Wellbeing </a:t>
            </a:r>
            <a:r>
              <a:rPr lang="en-AU" sz="800">
                <a:effectLst/>
                <a:latin typeface="Century Gothic" panose="020B0502020202020204" pitchFamily="34" charset="0"/>
                <a:ea typeface="Calibri" panose="020F0502020204030204" pitchFamily="34" charset="0"/>
                <a:cs typeface="Cordia New" panose="020B0304020202020204" pitchFamily="34" charset="-34"/>
              </a:rPr>
              <a:t>is</a:t>
            </a:r>
            <a:r>
              <a:rPr lang="en-AU" sz="800" b="1">
                <a:effectLst/>
                <a:latin typeface="Century Gothic" panose="020B0502020202020204" pitchFamily="34" charset="0"/>
                <a:ea typeface="Calibri" panose="020F0502020204030204" pitchFamily="34" charset="0"/>
                <a:cs typeface="Cordia New" panose="020B0304020202020204" pitchFamily="34" charset="-34"/>
              </a:rPr>
              <a:t> </a:t>
            </a:r>
            <a:r>
              <a:rPr lang="en-AU" sz="800">
                <a:effectLst/>
                <a:latin typeface="Century Gothic" panose="020B0502020202020204" pitchFamily="34" charset="0"/>
                <a:ea typeface="Calibri" panose="020F0502020204030204" pitchFamily="34" charset="0"/>
                <a:cs typeface="Cordia New" panose="020B0304020202020204" pitchFamily="34" charset="-34"/>
              </a:rPr>
              <a:t>a multidimensional desirable human state that incorporates life satisfaction, health and happiness, and which can be extended to three interdependent wellbeing fields. Personal Wellbeing (physical, emotional, mental and spiritual) Societal Wellbeing (social/cultural, economic and political) Ecological Wellbeing (species, air, water, soil and climate) </a:t>
            </a:r>
            <a:endParaRPr lang="en-AU" sz="800">
              <a:effectLst/>
              <a:latin typeface="Arial" panose="020B0604020202020204" pitchFamily="34" charset="0"/>
              <a:ea typeface="Calibri" panose="020F0502020204030204" pitchFamily="34" charset="0"/>
              <a:cs typeface="Cordia New" panose="020B0304020202020204" pitchFamily="34" charset="-34"/>
            </a:endParaRPr>
          </a:p>
        </p:txBody>
      </p:sp>
      <p:sp>
        <p:nvSpPr>
          <p:cNvPr id="28" name="TextBox 27">
            <a:extLst>
              <a:ext uri="{FF2B5EF4-FFF2-40B4-BE49-F238E27FC236}">
                <a16:creationId xmlns:a16="http://schemas.microsoft.com/office/drawing/2014/main" id="{82A3CE68-A41C-4C17-8B24-BCCC57876C50}"/>
              </a:ext>
            </a:extLst>
          </p:cNvPr>
          <p:cNvSpPr txBox="1"/>
          <p:nvPr/>
        </p:nvSpPr>
        <p:spPr>
          <a:xfrm>
            <a:off x="4237907" y="3064139"/>
            <a:ext cx="3812654" cy="461665"/>
          </a:xfrm>
          <a:prstGeom prst="rect">
            <a:avLst/>
          </a:prstGeom>
          <a:noFill/>
        </p:spPr>
        <p:txBody>
          <a:bodyPr wrap="square">
            <a:spAutoFit/>
          </a:bodyPr>
          <a:lstStyle/>
          <a:p>
            <a:pPr algn="just"/>
            <a:r>
              <a:rPr lang="en-AU" sz="800" b="1">
                <a:effectLst/>
                <a:latin typeface="Century Gothic" panose="020B0502020202020204" pitchFamily="34" charset="0"/>
                <a:ea typeface="Calibri" panose="020F0502020204030204" pitchFamily="34" charset="0"/>
                <a:cs typeface="Cordia New" panose="020B0304020202020204" pitchFamily="34" charset="-34"/>
              </a:rPr>
              <a:t>Mental Models </a:t>
            </a:r>
            <a:r>
              <a:rPr lang="en-AU" sz="800">
                <a:effectLst/>
                <a:latin typeface="Century Gothic" panose="020B0502020202020204" pitchFamily="34" charset="0"/>
                <a:ea typeface="Calibri" panose="020F0502020204030204" pitchFamily="34" charset="0"/>
                <a:cs typeface="Cordia New" panose="020B0304020202020204" pitchFamily="34" charset="-34"/>
              </a:rPr>
              <a:t>are habits of thoughts – deeply held beliefs and assumptions and taken for granted ways of operating that influence how we think and be, and  what we do, say, see and sense.</a:t>
            </a:r>
          </a:p>
        </p:txBody>
      </p:sp>
      <p:sp>
        <p:nvSpPr>
          <p:cNvPr id="42" name="TextBox 41">
            <a:extLst>
              <a:ext uri="{FF2B5EF4-FFF2-40B4-BE49-F238E27FC236}">
                <a16:creationId xmlns:a16="http://schemas.microsoft.com/office/drawing/2014/main" id="{D3C47B9C-7FCE-4EE8-BA97-1C45C0A3160C}"/>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43" name="Picture 42">
            <a:extLst>
              <a:ext uri="{FF2B5EF4-FFF2-40B4-BE49-F238E27FC236}">
                <a16:creationId xmlns:a16="http://schemas.microsoft.com/office/drawing/2014/main" id="{B9FF4F2B-A999-478F-870B-1FEAB9CF31B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spTree>
    <p:extLst>
      <p:ext uri="{BB962C8B-B14F-4D97-AF65-F5344CB8AC3E}">
        <p14:creationId xmlns:p14="http://schemas.microsoft.com/office/powerpoint/2010/main" val="3699308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CBAE32-945F-4B43-BDE0-7D04CF830B26}"/>
              </a:ext>
            </a:extLst>
          </p:cNvPr>
          <p:cNvSpPr txBox="1"/>
          <p:nvPr/>
        </p:nvSpPr>
        <p:spPr>
          <a:xfrm>
            <a:off x="1325638" y="537711"/>
            <a:ext cx="9341933" cy="738664"/>
          </a:xfrm>
          <a:prstGeom prst="rect">
            <a:avLst/>
          </a:prstGeom>
          <a:noFill/>
        </p:spPr>
        <p:txBody>
          <a:bodyPr wrap="square">
            <a:spAutoFit/>
          </a:bodyPr>
          <a:lstStyle/>
          <a:p>
            <a:pPr algn="just"/>
            <a:r>
              <a:rPr lang="en-AU" sz="1400" b="1" dirty="0">
                <a:effectLst/>
                <a:latin typeface="Century Gothic" panose="020B0502020202020204" pitchFamily="34" charset="0"/>
                <a:ea typeface="Calibri" panose="020F0502020204030204" pitchFamily="34" charset="0"/>
              </a:rPr>
              <a:t>Being Well – Doing Good</a:t>
            </a:r>
            <a:r>
              <a:rPr lang="en-AU" sz="1400" dirty="0">
                <a:effectLst/>
                <a:latin typeface="Century Gothic" panose="020B0502020202020204" pitchFamily="34" charset="0"/>
                <a:ea typeface="Calibri" panose="020F0502020204030204" pitchFamily="34" charset="0"/>
              </a:rPr>
              <a:t> is the ongoing process by which adaptive, regenerative and transformative beneficial action* of an individual, group, community or society gets shifted into existence and which such shift can be clearly recognised and observed, respected and sustained over time. </a:t>
            </a:r>
            <a:endParaRPr lang="en-AU" sz="14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4B271D82-AB94-4AA0-8634-28441FAB80DF}"/>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2022 – WoW v7.1</a:t>
            </a:r>
            <a:endParaRPr lang="en-AU" sz="1000" dirty="0">
              <a:solidFill>
                <a:schemeClr val="tx1">
                  <a:lumMod val="65000"/>
                  <a:lumOff val="35000"/>
                </a:schemeClr>
              </a:solidFill>
              <a:latin typeface="Century Gothic" panose="020B0502020202020204" pitchFamily="34" charset="0"/>
            </a:endParaRPr>
          </a:p>
        </p:txBody>
      </p:sp>
      <p:pic>
        <p:nvPicPr>
          <p:cNvPr id="8" name="Picture 7">
            <a:extLst>
              <a:ext uri="{FF2B5EF4-FFF2-40B4-BE49-F238E27FC236}">
                <a16:creationId xmlns:a16="http://schemas.microsoft.com/office/drawing/2014/main" id="{5E44284C-1683-4289-B77A-9194E31BBC3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pic>
        <p:nvPicPr>
          <p:cNvPr id="5" name="Picture 4">
            <a:extLst>
              <a:ext uri="{FF2B5EF4-FFF2-40B4-BE49-F238E27FC236}">
                <a16:creationId xmlns:a16="http://schemas.microsoft.com/office/drawing/2014/main" id="{8DA3B987-3CC9-4BB5-8B4D-E3D8C3BE1DA9}"/>
              </a:ext>
            </a:extLst>
          </p:cNvPr>
          <p:cNvPicPr>
            <a:picLocks noChangeAspect="1"/>
          </p:cNvPicPr>
          <p:nvPr/>
        </p:nvPicPr>
        <p:blipFill>
          <a:blip r:embed="rId3"/>
          <a:stretch>
            <a:fillRect/>
          </a:stretch>
        </p:blipFill>
        <p:spPr>
          <a:xfrm>
            <a:off x="1123894" y="1415843"/>
            <a:ext cx="9745422" cy="4904446"/>
          </a:xfrm>
          <a:prstGeom prst="rect">
            <a:avLst/>
          </a:prstGeom>
        </p:spPr>
      </p:pic>
    </p:spTree>
    <p:extLst>
      <p:ext uri="{BB962C8B-B14F-4D97-AF65-F5344CB8AC3E}">
        <p14:creationId xmlns:p14="http://schemas.microsoft.com/office/powerpoint/2010/main" val="4028894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022B68C6-60DB-4EF7-BC4F-D73052BF16BD}"/>
              </a:ext>
            </a:extLst>
          </p:cNvPr>
          <p:cNvSpPr txBox="1"/>
          <p:nvPr/>
        </p:nvSpPr>
        <p:spPr>
          <a:xfrm>
            <a:off x="8514206" y="3429000"/>
            <a:ext cx="3175919" cy="1200329"/>
          </a:xfrm>
          <a:prstGeom prst="rect">
            <a:avLst/>
          </a:prstGeom>
          <a:noFill/>
        </p:spPr>
        <p:txBody>
          <a:bodyPr wrap="square">
            <a:spAutoFit/>
          </a:bodyPr>
          <a:lstStyle/>
          <a:p>
            <a:pPr algn="just"/>
            <a:r>
              <a:rPr lang="en-GB" sz="800" dirty="0">
                <a:effectLst/>
                <a:latin typeface="Century Gothic" panose="020B0502020202020204" pitchFamily="34" charset="0"/>
                <a:ea typeface="Calibri" panose="020F0502020204030204" pitchFamily="34" charset="0"/>
                <a:cs typeface="Arial" panose="020B0604020202020204" pitchFamily="34" charset="0"/>
              </a:rPr>
              <a:t>The </a:t>
            </a:r>
            <a:r>
              <a:rPr lang="en-GB" sz="8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Waves of Wellbeings practice tools  </a:t>
            </a:r>
            <a:r>
              <a:rPr lang="en-GB" sz="800" dirty="0">
                <a:effectLst/>
                <a:latin typeface="Century Gothic" panose="020B0502020202020204" pitchFamily="34" charset="0"/>
                <a:ea typeface="Calibri" panose="020F0502020204030204" pitchFamily="34" charset="0"/>
                <a:cs typeface="Arial" panose="020B0604020202020204" pitchFamily="34" charset="0"/>
              </a:rPr>
              <a:t>are visual metaphors to aid the contemplative practices - a transformational practice that supports shifting potential sources of wellbeing and vitality into existence. As a step-by-step guided practice, participants are invited to explore the continual and cumulative interplay between the interconnected components that form the practice tool which are presented as a combination of symbols, patterns, order, categories and relationships. </a:t>
            </a:r>
            <a:endParaRPr lang="en-AU" sz="800" dirty="0"/>
          </a:p>
        </p:txBody>
      </p:sp>
      <p:sp>
        <p:nvSpPr>
          <p:cNvPr id="40" name="TextBox 39">
            <a:extLst>
              <a:ext uri="{FF2B5EF4-FFF2-40B4-BE49-F238E27FC236}">
                <a16:creationId xmlns:a16="http://schemas.microsoft.com/office/drawing/2014/main" id="{61ECC886-8CBD-4AC8-8ADA-AD8B1A0580DA}"/>
              </a:ext>
            </a:extLst>
          </p:cNvPr>
          <p:cNvSpPr txBox="1"/>
          <p:nvPr/>
        </p:nvSpPr>
        <p:spPr>
          <a:xfrm>
            <a:off x="2891296" y="6220071"/>
            <a:ext cx="6301409" cy="461665"/>
          </a:xfrm>
          <a:prstGeom prst="rect">
            <a:avLst/>
          </a:prstGeom>
          <a:noFill/>
        </p:spPr>
        <p:txBody>
          <a:bodyPr wrap="square">
            <a:spAutoFit/>
          </a:bodyPr>
          <a:lstStyle/>
          <a:p>
            <a:pPr algn="just"/>
            <a:r>
              <a:rPr lang="en-AU" sz="800" b="1">
                <a:solidFill>
                  <a:srgbClr val="00B0F0"/>
                </a:solidFill>
                <a:effectLst/>
                <a:latin typeface="Century Gothic" panose="020B0502020202020204" pitchFamily="34" charset="0"/>
                <a:ea typeface="Times New Roman" panose="02020603050405020304" pitchFamily="18" charset="0"/>
                <a:cs typeface="Times New Roman" panose="02020603050405020304" pitchFamily="18" charset="0"/>
              </a:rPr>
              <a:t>Flow</a:t>
            </a:r>
            <a:r>
              <a:rPr lang="en-AU" sz="800">
                <a:solidFill>
                  <a:srgbClr val="00B0F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en-AU" sz="800">
                <a:solidFill>
                  <a:srgbClr val="212121"/>
                </a:solidFill>
                <a:effectLst/>
                <a:latin typeface="Century Gothic" panose="020B0502020202020204" pitchFamily="34" charset="0"/>
                <a:ea typeface="Calibri" panose="020F0502020204030204" pitchFamily="34" charset="0"/>
                <a:cs typeface="Cordia New" panose="020B0304020202020204" pitchFamily="34" charset="-34"/>
              </a:rPr>
              <a:t>a state of complete immersion in an activity or </a:t>
            </a:r>
            <a:r>
              <a:rPr lang="en-AU" sz="800">
                <a:solidFill>
                  <a:srgbClr val="202124"/>
                </a:solidFill>
                <a:effectLst/>
                <a:latin typeface="Century Gothic" panose="020B0502020202020204" pitchFamily="34" charset="0"/>
                <a:ea typeface="Calibri" panose="020F0502020204030204" pitchFamily="34" charset="0"/>
                <a:cs typeface="Arial" panose="020B0604020202020204" pitchFamily="34" charset="0"/>
              </a:rPr>
              <a:t>a steady, continuous stream or supply of something</a:t>
            </a:r>
            <a:r>
              <a:rPr lang="en-AU" sz="800">
                <a:solidFill>
                  <a:srgbClr val="212121"/>
                </a:solidFill>
                <a:effectLst/>
                <a:latin typeface="Century Gothic" panose="020B0502020202020204" pitchFamily="34" charset="0"/>
                <a:ea typeface="Calibri" panose="020F0502020204030204" pitchFamily="34" charset="0"/>
                <a:cs typeface="Cordia New" panose="020B0304020202020204" pitchFamily="34" charset="-34"/>
              </a:rPr>
              <a:t>.</a:t>
            </a:r>
            <a:r>
              <a:rPr lang="en-AU" sz="800">
                <a:effectLst/>
                <a:latin typeface="Century Gothic" panose="020B0502020202020204" pitchFamily="34" charset="0"/>
                <a:ea typeface="Calibri" panose="020F0502020204030204" pitchFamily="34" charset="0"/>
                <a:cs typeface="Cordia New" panose="020B0304020202020204" pitchFamily="34" charset="-34"/>
              </a:rPr>
              <a:t> </a:t>
            </a:r>
            <a:r>
              <a:rPr lang="en-AU" sz="800">
                <a:solidFill>
                  <a:srgbClr val="000000"/>
                </a:solidFill>
                <a:effectLst/>
                <a:latin typeface="Century Gothic" panose="020B0502020202020204" pitchFamily="34" charset="0"/>
                <a:ea typeface="Calibri" panose="020F0502020204030204" pitchFamily="34" charset="0"/>
                <a:cs typeface="Arial" panose="020B0604020202020204" pitchFamily="34" charset="0"/>
              </a:rPr>
              <a:t>In positive psychology, a flow state, also known colloquially as being in the zone, is the mental state in which a person performing some activity is fully immersed in a feeling of energized focus, full involvement, and enjoyment in the process of the activity.</a:t>
            </a:r>
            <a:endParaRPr lang="en-AU" sz="800">
              <a:effectLst/>
              <a:latin typeface="Century Gothic" panose="020B0502020202020204" pitchFamily="34" charset="0"/>
              <a:ea typeface="Calibri" panose="020F0502020204030204" pitchFamily="34" charset="0"/>
              <a:cs typeface="Cordia New" panose="020B0304020202020204" pitchFamily="34" charset="-34"/>
            </a:endParaRPr>
          </a:p>
        </p:txBody>
      </p:sp>
      <p:grpSp>
        <p:nvGrpSpPr>
          <p:cNvPr id="12" name="Group 11">
            <a:extLst>
              <a:ext uri="{FF2B5EF4-FFF2-40B4-BE49-F238E27FC236}">
                <a16:creationId xmlns:a16="http://schemas.microsoft.com/office/drawing/2014/main" id="{6DDD8477-C884-42F2-8A1B-6EB4009E5C09}"/>
              </a:ext>
            </a:extLst>
          </p:cNvPr>
          <p:cNvGrpSpPr/>
          <p:nvPr/>
        </p:nvGrpSpPr>
        <p:grpSpPr>
          <a:xfrm>
            <a:off x="8483635" y="756133"/>
            <a:ext cx="2997273" cy="1754629"/>
            <a:chOff x="8128927" y="638730"/>
            <a:chExt cx="2997273" cy="1754629"/>
          </a:xfrm>
        </p:grpSpPr>
        <p:grpSp>
          <p:nvGrpSpPr>
            <p:cNvPr id="22" name="Group 21">
              <a:extLst>
                <a:ext uri="{FF2B5EF4-FFF2-40B4-BE49-F238E27FC236}">
                  <a16:creationId xmlns:a16="http://schemas.microsoft.com/office/drawing/2014/main" id="{CF68054F-853F-44B5-8619-78D3E9B9D213}"/>
                </a:ext>
              </a:extLst>
            </p:cNvPr>
            <p:cNvGrpSpPr/>
            <p:nvPr/>
          </p:nvGrpSpPr>
          <p:grpSpPr>
            <a:xfrm>
              <a:off x="8128927" y="1269231"/>
              <a:ext cx="2997273" cy="1124128"/>
              <a:chOff x="4311906" y="2619492"/>
              <a:chExt cx="3407336" cy="1277921"/>
            </a:xfrm>
          </p:grpSpPr>
          <p:pic>
            <p:nvPicPr>
              <p:cNvPr id="4" name="Picture 3">
                <a:extLst>
                  <a:ext uri="{FF2B5EF4-FFF2-40B4-BE49-F238E27FC236}">
                    <a16:creationId xmlns:a16="http://schemas.microsoft.com/office/drawing/2014/main" id="{D02A9CB0-4DB7-4566-A2BA-2F13B44B01F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412438" y="2619492"/>
                <a:ext cx="3306804" cy="1033002"/>
              </a:xfrm>
              <a:prstGeom prst="rect">
                <a:avLst/>
              </a:prstGeom>
              <a:noFill/>
              <a:ln>
                <a:noFill/>
              </a:ln>
            </p:spPr>
          </p:pic>
          <p:sp>
            <p:nvSpPr>
              <p:cNvPr id="5" name="TextBox 4">
                <a:extLst>
                  <a:ext uri="{FF2B5EF4-FFF2-40B4-BE49-F238E27FC236}">
                    <a16:creationId xmlns:a16="http://schemas.microsoft.com/office/drawing/2014/main" id="{001033B5-D9E2-401A-BC1A-DEF137D8AF64}"/>
                  </a:ext>
                </a:extLst>
              </p:cNvPr>
              <p:cNvSpPr txBox="1"/>
              <p:nvPr/>
            </p:nvSpPr>
            <p:spPr>
              <a:xfrm>
                <a:off x="4311906" y="3652494"/>
                <a:ext cx="3407336" cy="244919"/>
              </a:xfrm>
              <a:prstGeom prst="rect">
                <a:avLst/>
              </a:prstGeom>
              <a:noFill/>
            </p:spPr>
            <p:txBody>
              <a:bodyPr wrap="square">
                <a:spAutoFit/>
              </a:bodyPr>
              <a:lstStyle/>
              <a:p>
                <a:r>
                  <a:rPr lang="en-GB" sz="800" b="1" dirty="0">
                    <a:solidFill>
                      <a:schemeClr val="bg1">
                        <a:lumMod val="50000"/>
                      </a:schemeClr>
                    </a:solidFill>
                    <a:latin typeface="Century Gothic" panose="020B0502020202020204" pitchFamily="34" charset="0"/>
                  </a:rPr>
                  <a:t>   awaken caring      focused attention     open awareness</a:t>
                </a:r>
                <a:endParaRPr lang="en-AU" sz="800" dirty="0">
                  <a:solidFill>
                    <a:schemeClr val="bg1">
                      <a:lumMod val="50000"/>
                    </a:schemeClr>
                  </a:solidFill>
                  <a:latin typeface="Century Gothic" panose="020B0502020202020204" pitchFamily="34" charset="0"/>
                </a:endParaRPr>
              </a:p>
            </p:txBody>
          </p:sp>
        </p:grpSp>
        <p:sp>
          <p:nvSpPr>
            <p:cNvPr id="56" name="TextBox 55">
              <a:extLst>
                <a:ext uri="{FF2B5EF4-FFF2-40B4-BE49-F238E27FC236}">
                  <a16:creationId xmlns:a16="http://schemas.microsoft.com/office/drawing/2014/main" id="{2204477D-9764-4DED-9D7D-C7D7F5D850DC}"/>
                </a:ext>
              </a:extLst>
            </p:cNvPr>
            <p:cNvSpPr txBox="1"/>
            <p:nvPr/>
          </p:nvSpPr>
          <p:spPr>
            <a:xfrm>
              <a:off x="8621615" y="638730"/>
              <a:ext cx="2100329" cy="307777"/>
            </a:xfrm>
            <a:prstGeom prst="rect">
              <a:avLst/>
            </a:prstGeom>
            <a:noFill/>
          </p:spPr>
          <p:txBody>
            <a:bodyPr wrap="square" rtlCol="0">
              <a:spAutoFit/>
            </a:bodyPr>
            <a:lstStyle/>
            <a:p>
              <a:r>
                <a:rPr lang="en-AU" sz="1400" b="1" dirty="0">
                  <a:solidFill>
                    <a:schemeClr val="bg1">
                      <a:lumMod val="50000"/>
                    </a:schemeClr>
                  </a:solidFill>
                  <a:latin typeface="Century Gothic" panose="020B0502020202020204" pitchFamily="34" charset="0"/>
                </a:rPr>
                <a:t>Contemplative Inquiry</a:t>
              </a:r>
            </a:p>
          </p:txBody>
        </p:sp>
      </p:grpSp>
      <p:sp>
        <p:nvSpPr>
          <p:cNvPr id="27" name="Rectangle 12">
            <a:extLst>
              <a:ext uri="{FF2B5EF4-FFF2-40B4-BE49-F238E27FC236}">
                <a16:creationId xmlns:a16="http://schemas.microsoft.com/office/drawing/2014/main" id="{9D31EAE2-7C05-497E-8D38-DE8873A0F644}"/>
              </a:ext>
            </a:extLst>
          </p:cNvPr>
          <p:cNvSpPr>
            <a:spLocks noChangeArrowheads="1"/>
          </p:cNvSpPr>
          <p:nvPr/>
        </p:nvSpPr>
        <p:spPr bwMode="auto">
          <a:xfrm>
            <a:off x="8572068" y="176264"/>
            <a:ext cx="290884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AU"/>
          </a:p>
        </p:txBody>
      </p:sp>
      <p:sp>
        <p:nvSpPr>
          <p:cNvPr id="61" name="Rectangle 13">
            <a:extLst>
              <a:ext uri="{FF2B5EF4-FFF2-40B4-BE49-F238E27FC236}">
                <a16:creationId xmlns:a16="http://schemas.microsoft.com/office/drawing/2014/main" id="{5DF083F3-358A-43ED-BE6D-2256B088C3E3}"/>
              </a:ext>
            </a:extLst>
          </p:cNvPr>
          <p:cNvSpPr>
            <a:spLocks noChangeArrowheads="1"/>
          </p:cNvSpPr>
          <p:nvPr/>
        </p:nvSpPr>
        <p:spPr bwMode="auto">
          <a:xfrm>
            <a:off x="1583634" y="633464"/>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AU"/>
          </a:p>
        </p:txBody>
      </p:sp>
      <p:sp>
        <p:nvSpPr>
          <p:cNvPr id="43" name="TextBox 42">
            <a:extLst>
              <a:ext uri="{FF2B5EF4-FFF2-40B4-BE49-F238E27FC236}">
                <a16:creationId xmlns:a16="http://schemas.microsoft.com/office/drawing/2014/main" id="{DA991588-30B0-46F0-9AE6-D35173356856}"/>
              </a:ext>
            </a:extLst>
          </p:cNvPr>
          <p:cNvSpPr txBox="1"/>
          <p:nvPr/>
        </p:nvSpPr>
        <p:spPr>
          <a:xfrm>
            <a:off x="4488012" y="453700"/>
            <a:ext cx="3175919" cy="954107"/>
          </a:xfrm>
          <a:prstGeom prst="rect">
            <a:avLst/>
          </a:prstGeom>
          <a:noFill/>
        </p:spPr>
        <p:txBody>
          <a:bodyPr wrap="square">
            <a:spAutoFit/>
          </a:bodyPr>
          <a:lstStyle/>
          <a:p>
            <a:pPr algn="just"/>
            <a:r>
              <a:rPr lang="en-AU" sz="8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Contemplative Practices </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are</a:t>
            </a:r>
            <a:r>
              <a:rPr lang="en-AU" sz="800" b="1"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 </a:t>
            </a:r>
            <a:r>
              <a:rPr lang="en-AU" sz="800" dirty="0">
                <a:solidFill>
                  <a:srgbClr val="222222"/>
                </a:solidFill>
                <a:effectLst/>
                <a:latin typeface="Century Gothic" panose="020B0502020202020204" pitchFamily="34" charset="0"/>
                <a:ea typeface="Calibri" panose="020F0502020204030204" pitchFamily="34" charset="0"/>
                <a:cs typeface="Arial" panose="020B0604020202020204" pitchFamily="34" charset="0"/>
              </a:rPr>
              <a:t>any activity that allows you to pause and deepen your connection to your consciousness.</a:t>
            </a:r>
            <a:r>
              <a:rPr lang="en-AU" sz="800" dirty="0">
                <a:effectLst/>
                <a:latin typeface="Century Gothic" panose="020B0502020202020204" pitchFamily="34" charset="0"/>
                <a:ea typeface="Calibri" panose="020F0502020204030204" pitchFamily="34" charset="0"/>
                <a:cs typeface="Cordia New" panose="020B0304020202020204" pitchFamily="34" charset="-34"/>
              </a:rPr>
              <a:t> Contemplative Practices cultivate a critical, first-person focus, sometimes with direct experience as the object, while at other times concentrating on complex ideas or situations. Incorporated into daily life, they act as a reminder to connect to what we find most meaningful. </a:t>
            </a:r>
            <a:endParaRPr lang="en-AU" sz="800" dirty="0">
              <a:effectLst/>
              <a:latin typeface="Arial" panose="020B0604020202020204" pitchFamily="34" charset="0"/>
              <a:ea typeface="Calibri" panose="020F0502020204030204" pitchFamily="34" charset="0"/>
              <a:cs typeface="Cordia New" panose="020B0304020202020204" pitchFamily="34" charset="-34"/>
            </a:endParaRPr>
          </a:p>
        </p:txBody>
      </p:sp>
      <p:sp>
        <p:nvSpPr>
          <p:cNvPr id="19" name="TextBox 18">
            <a:extLst>
              <a:ext uri="{FF2B5EF4-FFF2-40B4-BE49-F238E27FC236}">
                <a16:creationId xmlns:a16="http://schemas.microsoft.com/office/drawing/2014/main" id="{433B5D65-8EF2-449A-8871-E6D23547AD7E}"/>
              </a:ext>
            </a:extLst>
          </p:cNvPr>
          <p:cNvSpPr txBox="1"/>
          <p:nvPr/>
        </p:nvSpPr>
        <p:spPr>
          <a:xfrm>
            <a:off x="5112935" y="1818706"/>
            <a:ext cx="1966129" cy="369332"/>
          </a:xfrm>
          <a:prstGeom prst="rect">
            <a:avLst/>
          </a:prstGeom>
          <a:noFill/>
        </p:spPr>
        <p:txBody>
          <a:bodyPr wrap="square">
            <a:spAutoFit/>
          </a:bodyPr>
          <a:lstStyle/>
          <a:p>
            <a:r>
              <a:rPr lang="en-AU" sz="1400" b="1" dirty="0">
                <a:solidFill>
                  <a:schemeClr val="bg1">
                    <a:lumMod val="50000"/>
                  </a:schemeClr>
                </a:solidFill>
                <a:latin typeface="Century Gothic" panose="020B0502020202020204" pitchFamily="34" charset="0"/>
              </a:rPr>
              <a:t>Ecosystem Emersion</a:t>
            </a:r>
            <a:r>
              <a:rPr lang="en-AU" sz="1800" b="1" dirty="0">
                <a:solidFill>
                  <a:schemeClr val="bg1">
                    <a:lumMod val="50000"/>
                  </a:schemeClr>
                </a:solidFill>
                <a:latin typeface="Century Gothic" panose="020B0502020202020204" pitchFamily="34" charset="0"/>
              </a:rPr>
              <a:t> </a:t>
            </a:r>
            <a:endParaRPr lang="en-AU" dirty="0"/>
          </a:p>
        </p:txBody>
      </p:sp>
      <p:pic>
        <p:nvPicPr>
          <p:cNvPr id="34" name="Picture 33">
            <a:extLst>
              <a:ext uri="{FF2B5EF4-FFF2-40B4-BE49-F238E27FC236}">
                <a16:creationId xmlns:a16="http://schemas.microsoft.com/office/drawing/2014/main" id="{7D194E10-679B-45CA-A915-EC6336BFF4B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029862" y="2273090"/>
            <a:ext cx="4062064" cy="3912080"/>
          </a:xfrm>
          <a:prstGeom prst="rect">
            <a:avLst/>
          </a:prstGeom>
          <a:noFill/>
          <a:ln>
            <a:noFill/>
          </a:ln>
        </p:spPr>
      </p:pic>
      <p:sp>
        <p:nvSpPr>
          <p:cNvPr id="21" name="TextBox 20">
            <a:extLst>
              <a:ext uri="{FF2B5EF4-FFF2-40B4-BE49-F238E27FC236}">
                <a16:creationId xmlns:a16="http://schemas.microsoft.com/office/drawing/2014/main" id="{E7D613C1-DA2C-410F-A650-19667D54EE96}"/>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23" name="Picture 22">
            <a:extLst>
              <a:ext uri="{FF2B5EF4-FFF2-40B4-BE49-F238E27FC236}">
                <a16:creationId xmlns:a16="http://schemas.microsoft.com/office/drawing/2014/main" id="{F0FD93B2-F36C-43D6-A760-B3B786B69C4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sp>
        <p:nvSpPr>
          <p:cNvPr id="20" name="TextBox 19">
            <a:extLst>
              <a:ext uri="{FF2B5EF4-FFF2-40B4-BE49-F238E27FC236}">
                <a16:creationId xmlns:a16="http://schemas.microsoft.com/office/drawing/2014/main" id="{FCB095B9-5C63-44CC-BF53-D5140DEF2FE7}"/>
              </a:ext>
            </a:extLst>
          </p:cNvPr>
          <p:cNvSpPr txBox="1"/>
          <p:nvPr/>
        </p:nvSpPr>
        <p:spPr>
          <a:xfrm>
            <a:off x="9414696" y="1140633"/>
            <a:ext cx="1223582" cy="215444"/>
          </a:xfrm>
          <a:prstGeom prst="rect">
            <a:avLst/>
          </a:prstGeom>
          <a:noFill/>
        </p:spPr>
        <p:txBody>
          <a:bodyPr wrap="square">
            <a:spAutoFit/>
          </a:bodyPr>
          <a:lstStyle/>
          <a:p>
            <a:r>
              <a:rPr lang="en-GB" sz="800" b="1" dirty="0">
                <a:solidFill>
                  <a:schemeClr val="bg1">
                    <a:lumMod val="50000"/>
                  </a:schemeClr>
                </a:solidFill>
                <a:latin typeface="Century Gothic" panose="020B0502020202020204" pitchFamily="34" charset="0"/>
              </a:rPr>
              <a:t>proactively adapting</a:t>
            </a:r>
            <a:endParaRPr lang="en-AU" sz="800" dirty="0">
              <a:solidFill>
                <a:schemeClr val="bg1">
                  <a:lumMod val="50000"/>
                </a:schemeClr>
              </a:solidFill>
              <a:latin typeface="Century Gothic" panose="020B0502020202020204" pitchFamily="34" charset="0"/>
            </a:endParaRPr>
          </a:p>
        </p:txBody>
      </p:sp>
      <p:pic>
        <p:nvPicPr>
          <p:cNvPr id="24" name="Picture 23">
            <a:extLst>
              <a:ext uri="{FF2B5EF4-FFF2-40B4-BE49-F238E27FC236}">
                <a16:creationId xmlns:a16="http://schemas.microsoft.com/office/drawing/2014/main" id="{C23E53CD-ED1A-457D-8AA4-8954BE258D45}"/>
              </a:ext>
            </a:extLst>
          </p:cNvPr>
          <p:cNvPicPr/>
          <p:nvPr/>
        </p:nvPicPr>
        <p:blipFill>
          <a:blip r:embed="rId5">
            <a:extLst>
              <a:ext uri="{FF2B5EF4-FFF2-40B4-BE49-F238E27FC236}">
                <a16:creationId xmlns:lc="http://schemas.openxmlformats.org/drawingml/2006/lockedCanvas" xmlns="" xmlns:o="urn:schemas-microsoft-com:office:office" xmlns:v="urn:schemas-microsoft-com:vml" xmlns:w10="urn:schemas-microsoft-com:office:word" xmlns:w="http://schemas.openxmlformats.org/wordprocessingml/2006/main" xmlns:a14="http://schemas.microsoft.com/office/drawing/2010/main" xmlns:a16="http://schemas.microsoft.com/office/drawing/2014/main" xmlns:arto="http://schemas.microsoft.com/office/word/2006/arto"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http://schemas.microsoft.com/office/word/2018/wordml" xmlns:w16cid="http://schemas.microsoft.com/office/word/2016/wordml/cid" xmlns:w16cex="http://schemas.microsoft.com/office/word/2018/wordml/c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id="{5B11570C-D618-47D1-80A9-1A5C21CD0FAE}"/>
              </a:ext>
            </a:extLst>
          </a:blip>
          <a:stretch>
            <a:fillRect/>
          </a:stretch>
        </p:blipFill>
        <p:spPr>
          <a:xfrm>
            <a:off x="474725" y="1203240"/>
            <a:ext cx="3105150" cy="1930400"/>
          </a:xfrm>
          <a:prstGeom prst="rect">
            <a:avLst/>
          </a:prstGeom>
        </p:spPr>
      </p:pic>
      <p:sp>
        <p:nvSpPr>
          <p:cNvPr id="25" name="TextBox 24">
            <a:extLst>
              <a:ext uri="{FF2B5EF4-FFF2-40B4-BE49-F238E27FC236}">
                <a16:creationId xmlns:a16="http://schemas.microsoft.com/office/drawing/2014/main" id="{E22B08C3-4F25-434B-84FB-D1A6F8DC610E}"/>
              </a:ext>
            </a:extLst>
          </p:cNvPr>
          <p:cNvSpPr txBox="1"/>
          <p:nvPr/>
        </p:nvSpPr>
        <p:spPr>
          <a:xfrm>
            <a:off x="440655" y="3383889"/>
            <a:ext cx="3166927" cy="1077218"/>
          </a:xfrm>
          <a:prstGeom prst="rect">
            <a:avLst/>
          </a:prstGeom>
          <a:noFill/>
        </p:spPr>
        <p:txBody>
          <a:bodyPr wrap="square">
            <a:spAutoFit/>
          </a:bodyPr>
          <a:lstStyle/>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The </a:t>
            </a:r>
            <a:r>
              <a:rPr lang="en-AU" sz="800" b="1" dirty="0">
                <a:solidFill>
                  <a:srgbClr val="00B0F0"/>
                </a:solidFill>
                <a:effectLst/>
                <a:latin typeface="Century Gothic" panose="020B0502020202020204" pitchFamily="34" charset="0"/>
                <a:ea typeface="Calibri" panose="020F0502020204030204" pitchFamily="34" charset="0"/>
                <a:cs typeface="Cordia New" panose="020B0304020202020204" pitchFamily="34" charset="-34"/>
              </a:rPr>
              <a:t>Action Reflection</a:t>
            </a:r>
            <a:r>
              <a:rPr lang="en-AU" sz="800" dirty="0">
                <a:solidFill>
                  <a:srgbClr val="00B0F0"/>
                </a:solidFill>
                <a:effectLst/>
                <a:latin typeface="Century Gothic" panose="020B0502020202020204" pitchFamily="34" charset="0"/>
                <a:ea typeface="Calibri" panose="020F0502020204030204" pitchFamily="34" charset="0"/>
                <a:cs typeface="Cordia New" panose="020B0304020202020204" pitchFamily="34" charset="-34"/>
              </a:rPr>
              <a:t> </a:t>
            </a:r>
            <a:r>
              <a:rPr lang="en-AU" sz="800" dirty="0">
                <a:effectLst/>
                <a:latin typeface="Century Gothic" panose="020B0502020202020204" pitchFamily="34" charset="0"/>
                <a:ea typeface="Calibri" panose="020F0502020204030204" pitchFamily="34" charset="0"/>
                <a:cs typeface="Cordia New" panose="020B0304020202020204" pitchFamily="34" charset="-34"/>
              </a:rPr>
              <a:t>tool helps explore the inner and sections, and the main breaks that form the basis of the sessions. It’s supports learning and adaption as a systems practice that can help shape the personal interactions with people around us, our community and how we make meaning and connection with our experiences no matter where they are. </a:t>
            </a:r>
          </a:p>
          <a:p>
            <a:pPr algn="just"/>
            <a:r>
              <a:rPr lang="en-AU" sz="800" dirty="0">
                <a:effectLst/>
                <a:latin typeface="Century Gothic" panose="020B0502020202020204" pitchFamily="34" charset="0"/>
                <a:ea typeface="Calibri" panose="020F0502020204030204" pitchFamily="34" charset="0"/>
                <a:cs typeface="Cordia New" panose="020B0304020202020204" pitchFamily="34" charset="-34"/>
              </a:rPr>
              <a:t>Graphic: U Chicago CSR Developmental Framework.</a:t>
            </a:r>
            <a:endParaRPr lang="en-AU" sz="800" dirty="0">
              <a:effectLst/>
              <a:latin typeface="Calibri" panose="020F0502020204030204" pitchFamily="34" charset="0"/>
              <a:ea typeface="Calibri" panose="020F0502020204030204" pitchFamily="34" charset="0"/>
              <a:cs typeface="Cordia New" panose="020B0304020202020204" pitchFamily="34" charset="-34"/>
            </a:endParaRPr>
          </a:p>
        </p:txBody>
      </p:sp>
      <p:sp>
        <p:nvSpPr>
          <p:cNvPr id="26" name="TextBox 25">
            <a:extLst>
              <a:ext uri="{FF2B5EF4-FFF2-40B4-BE49-F238E27FC236}">
                <a16:creationId xmlns:a16="http://schemas.microsoft.com/office/drawing/2014/main" id="{15AFBEC7-4EC7-4ACF-AB5D-1237BF8278EC}"/>
              </a:ext>
            </a:extLst>
          </p:cNvPr>
          <p:cNvSpPr txBox="1"/>
          <p:nvPr/>
        </p:nvSpPr>
        <p:spPr>
          <a:xfrm>
            <a:off x="743912" y="756133"/>
            <a:ext cx="2560412" cy="307777"/>
          </a:xfrm>
          <a:prstGeom prst="rect">
            <a:avLst/>
          </a:prstGeom>
          <a:noFill/>
        </p:spPr>
        <p:txBody>
          <a:bodyPr wrap="square" rtlCol="0">
            <a:spAutoFit/>
          </a:bodyPr>
          <a:lstStyle/>
          <a:p>
            <a:r>
              <a:rPr lang="en-AU" sz="1400" b="1" dirty="0">
                <a:solidFill>
                  <a:schemeClr val="bg1">
                    <a:lumMod val="50000"/>
                  </a:schemeClr>
                </a:solidFill>
                <a:latin typeface="Century Gothic" panose="020B0502020202020204" pitchFamily="34" charset="0"/>
              </a:rPr>
              <a:t>Action Reflection Practices</a:t>
            </a:r>
          </a:p>
        </p:txBody>
      </p:sp>
    </p:spTree>
    <p:extLst>
      <p:ext uri="{BB962C8B-B14F-4D97-AF65-F5344CB8AC3E}">
        <p14:creationId xmlns:p14="http://schemas.microsoft.com/office/powerpoint/2010/main" val="115606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A418BBE-C2B4-4C7A-B37F-F8D22E2B715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4471" y="1960026"/>
            <a:ext cx="6343058" cy="1921948"/>
          </a:xfrm>
          <a:prstGeom prst="rect">
            <a:avLst/>
          </a:prstGeom>
          <a:noFill/>
          <a:ln>
            <a:noFill/>
          </a:ln>
        </p:spPr>
      </p:pic>
      <p:sp>
        <p:nvSpPr>
          <p:cNvPr id="4" name="TextBox 3">
            <a:extLst>
              <a:ext uri="{FF2B5EF4-FFF2-40B4-BE49-F238E27FC236}">
                <a16:creationId xmlns:a16="http://schemas.microsoft.com/office/drawing/2014/main" id="{4C3FC1D9-441B-48BB-AC68-84D9D66C1631}"/>
              </a:ext>
            </a:extLst>
          </p:cNvPr>
          <p:cNvSpPr txBox="1"/>
          <p:nvPr/>
        </p:nvSpPr>
        <p:spPr>
          <a:xfrm>
            <a:off x="1371600" y="5653174"/>
            <a:ext cx="9448799" cy="1271310"/>
          </a:xfrm>
          <a:prstGeom prst="rect">
            <a:avLst/>
          </a:prstGeom>
          <a:noFill/>
        </p:spPr>
        <p:txBody>
          <a:bodyPr wrap="square">
            <a:spAutoFit/>
          </a:bodyPr>
          <a:lstStyle/>
          <a:p>
            <a:pPr algn="just">
              <a:lnSpc>
                <a:spcPct val="107000"/>
              </a:lnSpc>
              <a:spcAft>
                <a:spcPts val="800"/>
              </a:spcAft>
            </a:pPr>
            <a:r>
              <a:rPr lang="en-AU" sz="1200" b="1" dirty="0">
                <a:solidFill>
                  <a:srgbClr val="00B0F0"/>
                </a:solidFill>
                <a:effectLst/>
                <a:latin typeface="Century Gothic" panose="020B0502020202020204" pitchFamily="34" charset="0"/>
                <a:ea typeface="Calibri" panose="020F0502020204030204" pitchFamily="34" charset="0"/>
                <a:cs typeface="Times New Roman" panose="02020603050405020304" pitchFamily="18" charset="0"/>
              </a:rPr>
              <a:t>The Waves </a:t>
            </a:r>
            <a:r>
              <a:rPr lang="en-AU" sz="1200" dirty="0">
                <a:effectLst/>
                <a:latin typeface="Century Gothic" panose="020B0502020202020204" pitchFamily="34" charset="0"/>
                <a:ea typeface="Calibri" panose="020F0502020204030204" pitchFamily="34" charset="0"/>
                <a:cs typeface="Times New Roman" panose="02020603050405020304" pitchFamily="18" charset="0"/>
              </a:rPr>
              <a:t>are represented by a continuous blue twisted triple loop ribbon (Lemniscate or Pikorua). The Waves symbolizes the eternal emerging paths in life (meaning in life, lifeforce, strengths use and flow). The shape reflects the innate ebbs and flows, and the interwoven, interconnected bonds within and between self, others and nature. </a:t>
            </a:r>
          </a:p>
          <a:p>
            <a:pPr algn="just">
              <a:lnSpc>
                <a:spcPct val="107000"/>
              </a:lnSpc>
              <a:spcAft>
                <a:spcPts val="800"/>
              </a:spcAft>
            </a:pPr>
            <a:r>
              <a:rPr lang="en-AU" sz="1200" b="1" dirty="0">
                <a:solidFill>
                  <a:srgbClr val="00B0F0"/>
                </a:solidFill>
                <a:effectLst/>
                <a:latin typeface="Century Gothic" panose="020B0502020202020204" pitchFamily="34" charset="0"/>
                <a:ea typeface="Calibri" panose="020F0502020204030204" pitchFamily="34" charset="0"/>
              </a:rPr>
              <a:t>The Journey, </a:t>
            </a:r>
            <a:r>
              <a:rPr lang="en-AU" sz="1200" b="1" dirty="0">
                <a:solidFill>
                  <a:srgbClr val="00B0F0"/>
                </a:solidFill>
                <a:effectLst/>
                <a:latin typeface="Century Gothic" panose="020B0502020202020204" pitchFamily="34" charset="0"/>
                <a:ea typeface="Calibri" panose="020F0502020204030204" pitchFamily="34" charset="0"/>
                <a:cs typeface="Arial" panose="020B0604020202020204" pitchFamily="34" charset="0"/>
              </a:rPr>
              <a:t>Proactively adapting with our ever-changing worlds.</a:t>
            </a:r>
            <a:r>
              <a:rPr lang="en-AU" sz="1200" b="1" dirty="0">
                <a:solidFill>
                  <a:schemeClr val="bg1">
                    <a:lumMod val="50000"/>
                  </a:schemeClr>
                </a:solidFill>
                <a:effectLst/>
                <a:latin typeface="Century Gothic" panose="020B0502020202020204" pitchFamily="34" charset="0"/>
                <a:ea typeface="Calibri" panose="020F0502020204030204" pitchFamily="34" charset="0"/>
                <a:cs typeface="Arial" panose="020B0604020202020204" pitchFamily="34" charset="0"/>
              </a:rPr>
              <a:t> </a:t>
            </a:r>
            <a:endParaRPr lang="en-AU" sz="1200" b="1" dirty="0">
              <a:solidFill>
                <a:srgbClr val="00B0F0"/>
              </a:solidFill>
              <a:effectLst/>
              <a:latin typeface="Calibri" panose="020F0502020204030204" pitchFamily="34" charset="0"/>
              <a:ea typeface="Calibri" panose="020F0502020204030204" pitchFamily="34" charset="0"/>
            </a:endParaRPr>
          </a:p>
          <a:p>
            <a:pPr algn="just">
              <a:lnSpc>
                <a:spcPct val="107000"/>
              </a:lnSpc>
              <a:spcAft>
                <a:spcPts val="800"/>
              </a:spcAft>
            </a:pPr>
            <a:endParaRPr lang="en-AU" sz="12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99908230-6F9B-409C-A23C-57F57F4EC42B}"/>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6" name="Picture 5">
            <a:extLst>
              <a:ext uri="{FF2B5EF4-FFF2-40B4-BE49-F238E27FC236}">
                <a16:creationId xmlns:a16="http://schemas.microsoft.com/office/drawing/2014/main" id="{789546CF-FD54-40D7-B898-0F664006A2F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spTree>
    <p:extLst>
      <p:ext uri="{BB962C8B-B14F-4D97-AF65-F5344CB8AC3E}">
        <p14:creationId xmlns:p14="http://schemas.microsoft.com/office/powerpoint/2010/main" val="2840965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E59DB6F-A14D-4CF2-98C8-7142DB469F70}"/>
              </a:ext>
            </a:extLst>
          </p:cNvPr>
          <p:cNvSpPr txBox="1"/>
          <p:nvPr/>
        </p:nvSpPr>
        <p:spPr>
          <a:xfrm>
            <a:off x="861391" y="1295483"/>
            <a:ext cx="10469217" cy="4139595"/>
          </a:xfrm>
          <a:prstGeom prst="rect">
            <a:avLst/>
          </a:prstGeom>
          <a:noFill/>
        </p:spPr>
        <p:txBody>
          <a:bodyPr wrap="square">
            <a:spAutoFit/>
          </a:bodyPr>
          <a:lstStyle/>
          <a:p>
            <a:pPr algn="just"/>
            <a:r>
              <a:rPr lang="en-GB" sz="1300">
                <a:effectLst/>
                <a:latin typeface="Century Gothic" panose="020B0502020202020204" pitchFamily="34" charset="0"/>
                <a:ea typeface="Calibri" panose="020F0502020204030204" pitchFamily="34" charset="0"/>
              </a:rPr>
              <a:t>Transformative Literacy is the ability to perceive, interpret and utilize information for societal and ecological transformation processes in a way that enables people to get actively involved in shaping these processes. Building the capacity of transformative literacy infrastructure by improving transformative knowledge flow (Communication and Education, Participation, Policy and Decision making, and Motivation) is a critical leverage point to shift a system’s status quo to a more desired state. </a:t>
            </a:r>
            <a:endParaRPr lang="en-AU" sz="1300">
              <a:effectLst/>
              <a:latin typeface="Century Gothic" panose="020B0502020202020204" pitchFamily="34" charset="0"/>
              <a:ea typeface="Calibri" panose="020F0502020204030204" pitchFamily="34" charset="0"/>
            </a:endParaRPr>
          </a:p>
          <a:p>
            <a:pPr algn="just"/>
            <a:r>
              <a:rPr lang="en-AU" sz="1300">
                <a:effectLst/>
                <a:latin typeface="Century Gothic" panose="020B0502020202020204" pitchFamily="34" charset="0"/>
                <a:ea typeface="Calibri" panose="020F0502020204030204" pitchFamily="34" charset="0"/>
              </a:rPr>
              <a:t> </a:t>
            </a:r>
          </a:p>
          <a:p>
            <a:pPr algn="just"/>
            <a:r>
              <a:rPr lang="en-GB" sz="1300">
                <a:effectLst/>
                <a:latin typeface="Century Gothic" panose="020B0502020202020204" pitchFamily="34" charset="0"/>
                <a:ea typeface="Calibri" panose="020F0502020204030204" pitchFamily="34" charset="0"/>
              </a:rPr>
              <a:t>UN Youth’s youth-led youth-run, organisational structure and policies empowers young people, and provides a vehicle for peer-to-peer experiential learning and offers opportunities for developing initiatives that target specific UN Sustainable Development Goals (SDG). There is common intent to continue addressing SDG #3, regarding "Good Health and Well-being" by co-creating prototypes which bridge the gender, socioeconomic and geographical divides.</a:t>
            </a:r>
            <a:endParaRPr lang="en-AU" sz="1300">
              <a:effectLst/>
              <a:latin typeface="Century Gothic" panose="020B0502020202020204" pitchFamily="34" charset="0"/>
              <a:ea typeface="Calibri" panose="020F0502020204030204" pitchFamily="34" charset="0"/>
            </a:endParaRPr>
          </a:p>
          <a:p>
            <a:pPr algn="just"/>
            <a:r>
              <a:rPr lang="en-AU" sz="1300">
                <a:effectLst/>
                <a:latin typeface="Century Gothic" panose="020B0502020202020204" pitchFamily="34" charset="0"/>
                <a:ea typeface="Calibri" panose="020F0502020204030204" pitchFamily="34" charset="0"/>
              </a:rPr>
              <a:t> </a:t>
            </a:r>
          </a:p>
          <a:p>
            <a:pPr algn="just"/>
            <a:r>
              <a:rPr lang="en-GB" sz="1300">
                <a:effectLst/>
                <a:latin typeface="Century Gothic" panose="020B0502020202020204" pitchFamily="34" charset="0"/>
                <a:ea typeface="Calibri" panose="020F0502020204030204" pitchFamily="34" charset="0"/>
              </a:rPr>
              <a:t>A collaboration with UN Youth, that supports </a:t>
            </a:r>
            <a:r>
              <a:rPr lang="en-GB" sz="1300">
                <a:latin typeface="Century Gothic" panose="020B0502020202020204" pitchFamily="34" charset="0"/>
                <a:ea typeface="Calibri" panose="020F0502020204030204" pitchFamily="34" charset="0"/>
              </a:rPr>
              <a:t>the development and delivery of </a:t>
            </a:r>
            <a:r>
              <a:rPr lang="en-GB" sz="1300">
                <a:effectLst/>
                <a:latin typeface="Century Gothic" panose="020B0502020202020204" pitchFamily="34" charset="0"/>
                <a:ea typeface="Calibri" panose="020F0502020204030204" pitchFamily="34" charset="0"/>
              </a:rPr>
              <a:t>the Waves of Wellbeings - Action reflection learning journey presents a unique opportunity to advance our understanding of Systems-informed Positive Psychology and Beneficial Action Theory, while helping build the capacity of this emerging transformative literacy infrastructure that has the potential reach to engage with all young people across metropolitan, regional and remote Victoria, and beyond. </a:t>
            </a:r>
            <a:endParaRPr lang="en-AU" sz="1300">
              <a:effectLst/>
              <a:latin typeface="Century Gothic" panose="020B0502020202020204" pitchFamily="34" charset="0"/>
              <a:ea typeface="Calibri" panose="020F0502020204030204" pitchFamily="34" charset="0"/>
            </a:endParaRPr>
          </a:p>
          <a:p>
            <a:pPr algn="just"/>
            <a:r>
              <a:rPr lang="en-AU" sz="1300">
                <a:effectLst/>
                <a:latin typeface="Century Gothic" panose="020B0502020202020204" pitchFamily="34" charset="0"/>
                <a:ea typeface="Calibri" panose="020F0502020204030204" pitchFamily="34" charset="0"/>
              </a:rPr>
              <a:t> </a:t>
            </a:r>
          </a:p>
          <a:p>
            <a:pPr algn="just"/>
            <a:r>
              <a:rPr lang="en-GB" sz="1300">
                <a:effectLst/>
                <a:latin typeface="Century Gothic" panose="020B0502020202020204" pitchFamily="34" charset="0"/>
                <a:ea typeface="Calibri" panose="020F0502020204030204" pitchFamily="34" charset="0"/>
              </a:rPr>
              <a:t>We propose that the parties being: UN Youth(Vic) and the Ties for Lives Foundation, and universities, research institutions and sector professionals </a:t>
            </a:r>
            <a:r>
              <a:rPr lang="en-GB" sz="1300">
                <a:latin typeface="Century Gothic" panose="020B0502020202020204" pitchFamily="34" charset="0"/>
                <a:ea typeface="Calibri" panose="020F0502020204030204" pitchFamily="34" charset="0"/>
              </a:rPr>
              <a:t>establish an ongoing </a:t>
            </a:r>
            <a:r>
              <a:rPr lang="en-GB" sz="1300">
                <a:effectLst/>
                <a:latin typeface="Century Gothic" panose="020B0502020202020204" pitchFamily="34" charset="0"/>
                <a:ea typeface="Calibri" panose="020F0502020204030204" pitchFamily="34" charset="0"/>
              </a:rPr>
              <a:t>working relationship. </a:t>
            </a:r>
            <a:r>
              <a:rPr lang="en-GB" sz="1300">
                <a:effectLst/>
                <a:latin typeface="Century Gothic" panose="020B0502020202020204" pitchFamily="34" charset="0"/>
                <a:ea typeface="Calibri" panose="020F0502020204030204" pitchFamily="34" charset="0"/>
                <a:cs typeface="Cordia New" panose="020B0304020202020204" pitchFamily="34" charset="-34"/>
              </a:rPr>
              <a:t>The purpose of this working relationship is </a:t>
            </a:r>
            <a:r>
              <a:rPr lang="en-AU" sz="1300">
                <a:solidFill>
                  <a:srgbClr val="000000"/>
                </a:solidFill>
                <a:effectLst/>
                <a:latin typeface="Century Gothic" panose="020B0502020202020204" pitchFamily="34" charset="0"/>
                <a:ea typeface="Calibri" panose="020F0502020204030204" pitchFamily="34" charset="0"/>
              </a:rPr>
              <a:t>for the ongoing development, evaluation and delivery of peer-led transformative literacy initiatives and infrastructure which advances a systems-informed positive psychology - beneficial action approach.</a:t>
            </a:r>
            <a:endParaRPr lang="en-AU" sz="1300">
              <a:effectLst/>
              <a:latin typeface="Century Gothic" panose="020B0502020202020204" pitchFamily="34" charset="0"/>
              <a:ea typeface="Calibri" panose="020F0502020204030204" pitchFamily="34" charset="0"/>
            </a:endParaRPr>
          </a:p>
          <a:p>
            <a:pPr algn="just"/>
            <a:endParaRPr lang="en-AU" sz="1300">
              <a:effectLst/>
              <a:latin typeface="Century Gothic" panose="020B0502020202020204" pitchFamily="34" charset="0"/>
              <a:ea typeface="Calibri" panose="020F0502020204030204" pitchFamily="34" charset="0"/>
            </a:endParaRPr>
          </a:p>
        </p:txBody>
      </p:sp>
      <p:sp>
        <p:nvSpPr>
          <p:cNvPr id="5" name="TextBox 4">
            <a:extLst>
              <a:ext uri="{FF2B5EF4-FFF2-40B4-BE49-F238E27FC236}">
                <a16:creationId xmlns:a16="http://schemas.microsoft.com/office/drawing/2014/main" id="{47465675-89C3-4C31-99D9-F198BADCB2F6}"/>
              </a:ext>
            </a:extLst>
          </p:cNvPr>
          <p:cNvSpPr txBox="1"/>
          <p:nvPr/>
        </p:nvSpPr>
        <p:spPr>
          <a:xfrm>
            <a:off x="1504826" y="302078"/>
            <a:ext cx="9292347" cy="800219"/>
          </a:xfrm>
          <a:prstGeom prst="rect">
            <a:avLst/>
          </a:prstGeom>
          <a:noFill/>
        </p:spPr>
        <p:txBody>
          <a:bodyPr wrap="square">
            <a:spAutoFit/>
          </a:bodyPr>
          <a:lstStyle/>
          <a:p>
            <a:pPr algn="ctr"/>
            <a:r>
              <a:rPr lang="en-GB" sz="3000" b="1" i="0" spc="100">
                <a:solidFill>
                  <a:srgbClr val="FFC000"/>
                </a:solidFill>
                <a:effectLst/>
                <a:latin typeface="Century Gothic" panose="020B0502020202020204" pitchFamily="34" charset="0"/>
              </a:rPr>
              <a:t>Opening spaces of potential and possibilities </a:t>
            </a:r>
          </a:p>
          <a:p>
            <a:pPr algn="ctr"/>
            <a:r>
              <a:rPr lang="en-GB" sz="1600" b="1" i="0">
                <a:solidFill>
                  <a:srgbClr val="00B0F0"/>
                </a:solidFill>
                <a:effectLst/>
                <a:latin typeface="Century Gothic" panose="020B0502020202020204" pitchFamily="34" charset="0"/>
              </a:rPr>
              <a:t>A transformative literacy approach for regenerating sources of wellbeing and vitality for all </a:t>
            </a:r>
            <a:endParaRPr lang="en-AU" sz="1600" b="1">
              <a:solidFill>
                <a:srgbClr val="00B0F0"/>
              </a:solidFill>
            </a:endParaRPr>
          </a:p>
        </p:txBody>
      </p:sp>
      <p:grpSp>
        <p:nvGrpSpPr>
          <p:cNvPr id="14" name="Group 13">
            <a:extLst>
              <a:ext uri="{FF2B5EF4-FFF2-40B4-BE49-F238E27FC236}">
                <a16:creationId xmlns:a16="http://schemas.microsoft.com/office/drawing/2014/main" id="{B9CFA11B-99F1-437F-AE6B-E5083B642F7F}"/>
              </a:ext>
            </a:extLst>
          </p:cNvPr>
          <p:cNvGrpSpPr/>
          <p:nvPr/>
        </p:nvGrpSpPr>
        <p:grpSpPr>
          <a:xfrm>
            <a:off x="2022480" y="5392529"/>
            <a:ext cx="8147034" cy="1205356"/>
            <a:chOff x="1898114" y="5445714"/>
            <a:chExt cx="8147034" cy="1205356"/>
          </a:xfrm>
        </p:grpSpPr>
        <p:pic>
          <p:nvPicPr>
            <p:cNvPr id="7" name="Picture 6" descr="thumb image">
              <a:extLst>
                <a:ext uri="{FF2B5EF4-FFF2-40B4-BE49-F238E27FC236}">
                  <a16:creationId xmlns:a16="http://schemas.microsoft.com/office/drawing/2014/main" id="{E9DB6B76-8A79-402A-B59C-EAC4F591E53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89069" y="5498900"/>
              <a:ext cx="792727" cy="792727"/>
            </a:xfrm>
            <a:prstGeom prst="rect">
              <a:avLst/>
            </a:prstGeom>
            <a:noFill/>
          </p:spPr>
        </p:pic>
        <p:pic>
          <p:nvPicPr>
            <p:cNvPr id="8" name="Picture 7">
              <a:extLst>
                <a:ext uri="{FF2B5EF4-FFF2-40B4-BE49-F238E27FC236}">
                  <a16:creationId xmlns:a16="http://schemas.microsoft.com/office/drawing/2014/main" id="{FEF1351E-233A-4F76-8A73-84EA9836073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8114" y="5752456"/>
              <a:ext cx="1779781" cy="538329"/>
            </a:xfrm>
            <a:prstGeom prst="rect">
              <a:avLst/>
            </a:prstGeom>
            <a:noFill/>
            <a:ln>
              <a:noFill/>
            </a:ln>
          </p:spPr>
        </p:pic>
        <p:pic>
          <p:nvPicPr>
            <p:cNvPr id="9" name="Picture 8">
              <a:extLst>
                <a:ext uri="{FF2B5EF4-FFF2-40B4-BE49-F238E27FC236}">
                  <a16:creationId xmlns:a16="http://schemas.microsoft.com/office/drawing/2014/main" id="{ABF0A1B6-DDDE-4FB0-8E05-A52A8CABDC0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10216" y="5445714"/>
              <a:ext cx="1068170" cy="899100"/>
            </a:xfrm>
            <a:prstGeom prst="rect">
              <a:avLst/>
            </a:prstGeom>
            <a:noFill/>
            <a:ln>
              <a:noFill/>
            </a:ln>
          </p:spPr>
        </p:pic>
        <p:pic>
          <p:nvPicPr>
            <p:cNvPr id="10" name="Picture 9" descr="Shape, icon&#10;&#10;Description automatically generated">
              <a:extLst>
                <a:ext uri="{FF2B5EF4-FFF2-40B4-BE49-F238E27FC236}">
                  <a16:creationId xmlns:a16="http://schemas.microsoft.com/office/drawing/2014/main" id="{770B3157-5D7C-4E97-982A-8B2D1758C810}"/>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979131" y="5562573"/>
              <a:ext cx="545615" cy="728212"/>
            </a:xfrm>
            <a:prstGeom prst="rect">
              <a:avLst/>
            </a:prstGeom>
          </p:spPr>
        </p:pic>
        <p:sp>
          <p:nvSpPr>
            <p:cNvPr id="11" name="TextBox 10">
              <a:extLst>
                <a:ext uri="{FF2B5EF4-FFF2-40B4-BE49-F238E27FC236}">
                  <a16:creationId xmlns:a16="http://schemas.microsoft.com/office/drawing/2014/main" id="{8FCD6D95-B53D-4C28-91F2-4090A61585ED}"/>
                </a:ext>
              </a:extLst>
            </p:cNvPr>
            <p:cNvSpPr txBox="1"/>
            <p:nvPr/>
          </p:nvSpPr>
          <p:spPr>
            <a:xfrm>
              <a:off x="2008121" y="6281738"/>
              <a:ext cx="8037027" cy="369332"/>
            </a:xfrm>
            <a:prstGeom prst="rect">
              <a:avLst/>
            </a:prstGeom>
            <a:noFill/>
          </p:spPr>
          <p:txBody>
            <a:bodyPr wrap="square">
              <a:spAutoFit/>
            </a:bodyPr>
            <a:lstStyle/>
            <a:p>
              <a:r>
                <a:rPr lang="en-GB" sz="1800" b="1" i="0">
                  <a:solidFill>
                    <a:srgbClr val="00B0F0"/>
                  </a:solidFill>
                  <a:effectLst/>
                  <a:latin typeface="Century Gothic" panose="020B0502020202020204" pitchFamily="34" charset="0"/>
                </a:rPr>
                <a:t>The Journey                  </a:t>
              </a:r>
              <a:r>
                <a:rPr lang="en-GB" sz="1800" b="1" i="0">
                  <a:solidFill>
                    <a:srgbClr val="FF0000"/>
                  </a:solidFill>
                  <a:effectLst/>
                  <a:latin typeface="Century Gothic" panose="020B0502020202020204" pitchFamily="34" charset="0"/>
                </a:rPr>
                <a:t>The Source                </a:t>
              </a:r>
              <a:r>
                <a:rPr lang="en-GB" sz="1800" b="1" i="0">
                  <a:solidFill>
                    <a:schemeClr val="bg1">
                      <a:lumMod val="50000"/>
                    </a:schemeClr>
                  </a:solidFill>
                  <a:effectLst/>
                  <a:latin typeface="Century Gothic" panose="020B0502020202020204" pitchFamily="34" charset="0"/>
                </a:rPr>
                <a:t>The Focus               </a:t>
              </a:r>
              <a:r>
                <a:rPr lang="en-GB" sz="1800" b="1" i="0">
                  <a:solidFill>
                    <a:srgbClr val="FFC000"/>
                  </a:solidFill>
                  <a:effectLst/>
                  <a:latin typeface="Century Gothic" panose="020B0502020202020204" pitchFamily="34" charset="0"/>
                </a:rPr>
                <a:t>The Future</a:t>
              </a:r>
              <a:endParaRPr lang="en-AU" sz="1800" b="1">
                <a:solidFill>
                  <a:srgbClr val="FFC000"/>
                </a:solidFill>
              </a:endParaRPr>
            </a:p>
          </p:txBody>
        </p:sp>
      </p:grpSp>
      <p:sp>
        <p:nvSpPr>
          <p:cNvPr id="15" name="TextBox 14">
            <a:extLst>
              <a:ext uri="{FF2B5EF4-FFF2-40B4-BE49-F238E27FC236}">
                <a16:creationId xmlns:a16="http://schemas.microsoft.com/office/drawing/2014/main" id="{DE4D10BB-3525-47E9-BAB8-84F00AC83048}"/>
              </a:ext>
            </a:extLst>
          </p:cNvPr>
          <p:cNvSpPr txBox="1"/>
          <p:nvPr/>
        </p:nvSpPr>
        <p:spPr>
          <a:xfrm>
            <a:off x="10361841" y="6397668"/>
            <a:ext cx="1227378" cy="246221"/>
          </a:xfrm>
          <a:prstGeom prst="rect">
            <a:avLst/>
          </a:prstGeom>
          <a:noFill/>
        </p:spPr>
        <p:txBody>
          <a:bodyPr wrap="square">
            <a:spAutoFit/>
          </a:bodyPr>
          <a:lstStyle/>
          <a:p>
            <a:r>
              <a:rPr lang="en-GB" sz="1000" i="0" dirty="0">
                <a:solidFill>
                  <a:schemeClr val="tx1">
                    <a:lumMod val="65000"/>
                    <a:lumOff val="35000"/>
                  </a:schemeClr>
                </a:solidFill>
                <a:effectLst/>
                <a:latin typeface="Century Gothic" panose="020B0502020202020204" pitchFamily="34" charset="0"/>
              </a:rPr>
              <a:t>2021 – WoW v7.2</a:t>
            </a:r>
            <a:endParaRPr lang="en-AU" sz="1000" dirty="0">
              <a:solidFill>
                <a:schemeClr val="tx1">
                  <a:lumMod val="65000"/>
                  <a:lumOff val="35000"/>
                </a:schemeClr>
              </a:solidFill>
              <a:latin typeface="Century Gothic" panose="020B0502020202020204" pitchFamily="34" charset="0"/>
            </a:endParaRPr>
          </a:p>
        </p:txBody>
      </p:sp>
      <p:pic>
        <p:nvPicPr>
          <p:cNvPr id="16" name="Picture 15">
            <a:extLst>
              <a:ext uri="{FF2B5EF4-FFF2-40B4-BE49-F238E27FC236}">
                <a16:creationId xmlns:a16="http://schemas.microsoft.com/office/drawing/2014/main" id="{90C8CA35-A32F-4080-AA6C-F2854F203E29}"/>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flipV="1">
            <a:off x="11569341" y="6320291"/>
            <a:ext cx="422041" cy="400977"/>
          </a:xfrm>
          <a:prstGeom prst="rect">
            <a:avLst/>
          </a:prstGeom>
          <a:noFill/>
          <a:ln>
            <a:noFill/>
          </a:ln>
        </p:spPr>
      </p:pic>
    </p:spTree>
    <p:extLst>
      <p:ext uri="{BB962C8B-B14F-4D97-AF65-F5344CB8AC3E}">
        <p14:creationId xmlns:p14="http://schemas.microsoft.com/office/powerpoint/2010/main" val="4248029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F922EC4A94F4CB6F6BE280F7B9A06" ma:contentTypeVersion="9" ma:contentTypeDescription="Create a new document." ma:contentTypeScope="" ma:versionID="9c60b97f279d9db65f107113dca6367f">
  <xsd:schema xmlns:xsd="http://www.w3.org/2001/XMLSchema" xmlns:xs="http://www.w3.org/2001/XMLSchema" xmlns:p="http://schemas.microsoft.com/office/2006/metadata/properties" xmlns:ns2="07530ad3-9a18-4c45-b9bb-40a0238c8765" targetNamespace="http://schemas.microsoft.com/office/2006/metadata/properties" ma:root="true" ma:fieldsID="984c2dba0efa29234923115e887593f8" ns2:_="">
    <xsd:import namespace="07530ad3-9a18-4c45-b9bb-40a0238c87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530ad3-9a18-4c45-b9bb-40a0238c87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991FBE-2457-4502-B6A9-1D0F58EDC272}">
  <ds:schemaRefs>
    <ds:schemaRef ds:uri="07530ad3-9a18-4c45-b9bb-40a0238c87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1DA7AA-1C6B-429C-A133-879FD21DE432}">
  <ds:schemaRefs>
    <ds:schemaRef ds:uri="http://schemas.microsoft.com/sharepoint/v3/contenttype/forms"/>
  </ds:schemaRefs>
</ds:datastoreItem>
</file>

<file path=customXml/itemProps3.xml><?xml version="1.0" encoding="utf-8"?>
<ds:datastoreItem xmlns:ds="http://schemas.openxmlformats.org/officeDocument/2006/customXml" ds:itemID="{82145786-4314-4EB3-B23F-6ACC9D1BD9CD}">
  <ds:schemaRefs>
    <ds:schemaRef ds:uri="07530ad3-9a18-4c45-b9bb-40a0238c87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314</TotalTime>
  <Words>3579</Words>
  <Application>Microsoft Office PowerPoint</Application>
  <PresentationFormat>Widescreen</PresentationFormat>
  <Paragraphs>161</Paragraphs>
  <Slides>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 Nova Light</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DLW</dc:creator>
  <cp:lastModifiedBy>DLW</cp:lastModifiedBy>
  <cp:revision>3</cp:revision>
  <cp:lastPrinted>2021-02-11T02:30:31Z</cp:lastPrinted>
  <dcterms:created xsi:type="dcterms:W3CDTF">2020-12-28T04:30:56Z</dcterms:created>
  <dcterms:modified xsi:type="dcterms:W3CDTF">2021-02-24T04:12:50Z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0x010100730F922EC4A94F4CB6F6BE280F7B9A06</vt:lpwstr>
  </property>
</Properties>
</file>